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4" r:id="rId3"/>
  </p:sldMasterIdLst>
  <p:notesMasterIdLst>
    <p:notesMasterId r:id="rId42"/>
  </p:notesMasterIdLst>
  <p:sldIdLst>
    <p:sldId id="259" r:id="rId4"/>
    <p:sldId id="257" r:id="rId5"/>
    <p:sldId id="260" r:id="rId6"/>
    <p:sldId id="265" r:id="rId7"/>
    <p:sldId id="266" r:id="rId8"/>
    <p:sldId id="261" r:id="rId9"/>
    <p:sldId id="262" r:id="rId10"/>
    <p:sldId id="263" r:id="rId11"/>
    <p:sldId id="264" r:id="rId12"/>
    <p:sldId id="267" r:id="rId13"/>
    <p:sldId id="268" r:id="rId14"/>
    <p:sldId id="335" r:id="rId15"/>
    <p:sldId id="269" r:id="rId16"/>
    <p:sldId id="270" r:id="rId17"/>
    <p:sldId id="312" r:id="rId18"/>
    <p:sldId id="311" r:id="rId19"/>
    <p:sldId id="313" r:id="rId20"/>
    <p:sldId id="274" r:id="rId21"/>
    <p:sldId id="283" r:id="rId22"/>
    <p:sldId id="282" r:id="rId23"/>
    <p:sldId id="284" r:id="rId24"/>
    <p:sldId id="277" r:id="rId25"/>
    <p:sldId id="278" r:id="rId26"/>
    <p:sldId id="297" r:id="rId27"/>
    <p:sldId id="298" r:id="rId28"/>
    <p:sldId id="300" r:id="rId29"/>
    <p:sldId id="301" r:id="rId30"/>
    <p:sldId id="303" r:id="rId31"/>
    <p:sldId id="304" r:id="rId32"/>
    <p:sldId id="285" r:id="rId33"/>
    <p:sldId id="307" r:id="rId34"/>
    <p:sldId id="305" r:id="rId35"/>
    <p:sldId id="306" r:id="rId36"/>
    <p:sldId id="327" r:id="rId37"/>
    <p:sldId id="336" r:id="rId38"/>
    <p:sldId id="338" r:id="rId39"/>
    <p:sldId id="324" r:id="rId40"/>
    <p:sldId id="32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732" autoAdjust="0"/>
    <p:restoredTop sz="94660"/>
  </p:normalViewPr>
  <p:slideViewPr>
    <p:cSldViewPr>
      <p:cViewPr>
        <p:scale>
          <a:sx n="100" d="100"/>
          <a:sy n="100" d="100"/>
        </p:scale>
        <p:origin x="-186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81164-8668-4802-A77B-1A0C75295341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3EB37-8E99-431E-94E9-342E2F2ED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24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9322CC-1A63-4E50-9511-A15FF41A52B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D1723-AAF9-41C4-9237-443CEEDACAC9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8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Example for authorised product: </a:t>
            </a:r>
            <a:r>
              <a:rPr lang="en-GB" altLang="en-US" dirty="0" err="1" smtClean="0"/>
              <a:t>Glybera</a:t>
            </a:r>
            <a:r>
              <a:rPr lang="en-GB" altLang="en-US" dirty="0" smtClean="0"/>
              <a:t>® (</a:t>
            </a:r>
            <a:r>
              <a:rPr lang="en-GB" altLang="en-US" dirty="0" err="1" smtClean="0"/>
              <a:t>uniQure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biopharma</a:t>
            </a:r>
            <a:r>
              <a:rPr lang="en-GB" altLang="en-US" dirty="0" smtClean="0"/>
              <a:t> B.V.) </a:t>
            </a:r>
          </a:p>
          <a:p>
            <a:pPr>
              <a:defRPr/>
            </a:pPr>
            <a:r>
              <a:rPr lang="en-GB" altLang="en-US" dirty="0" smtClean="0"/>
              <a:t>Caution: differentiate between </a:t>
            </a:r>
            <a:r>
              <a:rPr lang="en-GB" altLang="en-US" i="1" dirty="0" smtClean="0"/>
              <a:t>ex vivo </a:t>
            </a:r>
            <a:r>
              <a:rPr lang="en-GB" altLang="en-US" dirty="0" smtClean="0"/>
              <a:t>and </a:t>
            </a:r>
            <a:r>
              <a:rPr lang="en-GB" altLang="en-US" i="1" dirty="0" smtClean="0"/>
              <a:t>in vivo </a:t>
            </a:r>
            <a:r>
              <a:rPr lang="en-GB" altLang="en-US" dirty="0" smtClean="0"/>
              <a:t>gene therapy medicinal products!</a:t>
            </a:r>
          </a:p>
          <a:p>
            <a:pPr>
              <a:defRPr/>
            </a:pPr>
            <a:endParaRPr lang="en-GB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Chimeric antigen receptor T cells, so-called CAR-T, are the leading anti-cancer cell therapy in the world at present. These are regulated as medicines in the EU, specifically as somatic cell therapy Advanced Therapy Medicinal Products (ATMPs). CAR-T are generally patient-specific (autologous) cell therapies and consist of the patient’s own T lymphocytes which are genetically modified to express a chimeric antigen receptor to confer antigen specificity. The genetic modification is conducted by the manufacturer using a viral vector derived from a retrovirus or a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lentivirus</a:t>
            </a:r>
            <a:r>
              <a:rPr lang="en-US" dirty="0" smtClean="0">
                <a:latin typeface="+mn-lt"/>
                <a:ea typeface="+mn-ea"/>
                <a:cs typeface="+mn-cs"/>
              </a:rPr>
              <a:t> which carries the new payload gene for the chimeric receptor. 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33CE8D-B256-4435-9295-751D59C73D3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So, what is it that we wish</a:t>
            </a:r>
            <a:r>
              <a:rPr lang="en-GB" baseline="0" dirty="0" smtClean="0"/>
              <a:t> Therapeutics NE to do,</a:t>
            </a:r>
          </a:p>
          <a:p>
            <a:endParaRPr lang="en-GB" baseline="0" dirty="0" smtClean="0"/>
          </a:p>
          <a:p>
            <a:r>
              <a:rPr lang="en-GB" baseline="0" dirty="0" smtClean="0"/>
              <a:t>Support closing the 2 translation gaps</a:t>
            </a:r>
          </a:p>
          <a:p>
            <a:endParaRPr lang="en-GB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Early discovery to initial clinical research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And adoption at scale into routine clinical practice</a:t>
            </a:r>
          </a:p>
          <a:p>
            <a:endParaRPr lang="en-GB" baseline="0" dirty="0" smtClean="0"/>
          </a:p>
          <a:p>
            <a:r>
              <a:rPr lang="en-GB" baseline="0" dirty="0" smtClean="0"/>
              <a:t>Perhaps described as “Supporting early stage development to clinical adoption”</a:t>
            </a:r>
          </a:p>
          <a:p>
            <a:endParaRPr lang="en-GB" dirty="0" smtClean="0"/>
          </a:p>
          <a:p>
            <a:r>
              <a:rPr lang="en-GB" dirty="0" smtClean="0"/>
              <a:t>And</a:t>
            </a:r>
            <a:r>
              <a:rPr lang="en-GB" baseline="0" dirty="0" smtClean="0"/>
              <a:t> to do that we require Industry, academia and healthcare providers to work together.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E20E3-9124-43A8-AD2E-456CB703516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39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CAR-T have been in development at multiple academic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centres</a:t>
            </a:r>
            <a:r>
              <a:rPr lang="en-US" dirty="0" smtClean="0">
                <a:latin typeface="+mn-lt"/>
                <a:ea typeface="+mn-ea"/>
                <a:cs typeface="+mn-cs"/>
              </a:rPr>
              <a:t> for over 15 years and multiple iterations have been developed and tested. Current commercial CAR-T available from Novartis (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Kymriah</a:t>
            </a:r>
            <a:r>
              <a:rPr lang="en-US" dirty="0" smtClean="0">
                <a:latin typeface="+mn-lt"/>
                <a:ea typeface="+mn-ea"/>
                <a:cs typeface="+mn-cs"/>
              </a:rPr>
              <a:t>) and Gilead (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Yescarta</a:t>
            </a:r>
            <a:r>
              <a:rPr lang="en-US" dirty="0" smtClean="0">
                <a:latin typeface="+mn-lt"/>
                <a:ea typeface="+mn-ea"/>
                <a:cs typeface="+mn-cs"/>
              </a:rPr>
              <a:t>) are both “second generation” CAR-T in which the payload in the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lentivirus</a:t>
            </a:r>
            <a:r>
              <a:rPr lang="en-US" dirty="0" smtClean="0">
                <a:latin typeface="+mn-lt"/>
                <a:ea typeface="+mn-ea"/>
                <a:cs typeface="+mn-cs"/>
              </a:rPr>
              <a:t> consists of an antibody binding site specific to CD19 plus a T cell co-stimulatory domain and an intracellular domain to initiate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signalling</a:t>
            </a:r>
            <a:r>
              <a:rPr lang="en-US" dirty="0" smtClean="0">
                <a:latin typeface="+mn-lt"/>
                <a:ea typeface="+mn-ea"/>
                <a:cs typeface="+mn-cs"/>
              </a:rPr>
              <a:t> in the T cell. The CAR-T cells all carry the same receptor so, unlike conventional T cells, they are all specific for the same antigen. These products have been licensed in the USA during 2017 and are expected to be receiving central EU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authorisation</a:t>
            </a:r>
            <a:r>
              <a:rPr lang="en-US" dirty="0" smtClean="0">
                <a:latin typeface="+mn-lt"/>
                <a:ea typeface="+mn-ea"/>
                <a:cs typeface="+mn-cs"/>
              </a:rPr>
              <a:t> during 2018. 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At present the two commercial CAR-T both target the CD19 antigen which is expressed on all B lymphocytes and B lymphocyte precursors. This means they target B cell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tumours</a:t>
            </a:r>
            <a:r>
              <a:rPr lang="en-US" dirty="0" smtClean="0">
                <a:latin typeface="+mn-lt"/>
                <a:ea typeface="+mn-ea"/>
                <a:cs typeface="+mn-cs"/>
              </a:rPr>
              <a:t> such as B-ALL and many B cell lymphomas. However, many other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tumour</a:t>
            </a:r>
            <a:r>
              <a:rPr lang="en-US" dirty="0" smtClean="0">
                <a:latin typeface="+mn-lt"/>
                <a:ea typeface="+mn-ea"/>
                <a:cs typeface="+mn-cs"/>
              </a:rPr>
              <a:t> antigens are being targeted by novel CAR-T in numerous clinical trials although they are predominantly targeted to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haematological</a:t>
            </a:r>
            <a:r>
              <a:rPr lang="en-US" dirty="0" smtClean="0">
                <a:latin typeface="+mn-lt"/>
                <a:ea typeface="+mn-ea"/>
                <a:cs typeface="+mn-cs"/>
              </a:rPr>
              <a:t> malignancies at present due to difficulties in delivering CAR-T into solid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tumours</a:t>
            </a:r>
            <a:r>
              <a:rPr lang="en-US" dirty="0" smtClean="0">
                <a:latin typeface="+mn-lt"/>
                <a:ea typeface="+mn-ea"/>
                <a:cs typeface="+mn-cs"/>
              </a:rPr>
              <a:t>. 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Hospital pharmacists are likely to be faced with CAR-T as licensed medicines in the near future but should also be prepared to support commercial and academic clinical trials of novel CAR-T and this briefing document aims to address all scenarios. 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4716F-E59C-4A41-A04A-633504188F1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CAR-T have been in development at multiple academic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centres</a:t>
            </a:r>
            <a:r>
              <a:rPr lang="en-US" dirty="0" smtClean="0">
                <a:latin typeface="+mn-lt"/>
                <a:ea typeface="+mn-ea"/>
                <a:cs typeface="+mn-cs"/>
              </a:rPr>
              <a:t> for over 15 years and multiple iterations have been developed and tested. Current commercial CAR-T available from Novartis (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Kymriah</a:t>
            </a:r>
            <a:r>
              <a:rPr lang="en-US" dirty="0" smtClean="0">
                <a:latin typeface="+mn-lt"/>
                <a:ea typeface="+mn-ea"/>
                <a:cs typeface="+mn-cs"/>
              </a:rPr>
              <a:t>) and Gilead (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Yescarta</a:t>
            </a:r>
            <a:r>
              <a:rPr lang="en-US" dirty="0" smtClean="0">
                <a:latin typeface="+mn-lt"/>
                <a:ea typeface="+mn-ea"/>
                <a:cs typeface="+mn-cs"/>
              </a:rPr>
              <a:t>) are both “second generation” CAR-T in which the payload in the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lentivirus</a:t>
            </a:r>
            <a:r>
              <a:rPr lang="en-US" dirty="0" smtClean="0">
                <a:latin typeface="+mn-lt"/>
                <a:ea typeface="+mn-ea"/>
                <a:cs typeface="+mn-cs"/>
              </a:rPr>
              <a:t> consists of an antibody binding site specific to CD19 plus a T cell co-stimulatory domain and an intracellular domain to initiate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signalling</a:t>
            </a:r>
            <a:r>
              <a:rPr lang="en-US" dirty="0" smtClean="0">
                <a:latin typeface="+mn-lt"/>
                <a:ea typeface="+mn-ea"/>
                <a:cs typeface="+mn-cs"/>
              </a:rPr>
              <a:t> in the T cell. The CAR-T cells all carry the same receptor so, unlike conventional T cells, they are all specific for the same antigen. These products have been licensed in the USA during 2017 and are expected to be receiving central EU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authorisation</a:t>
            </a:r>
            <a:r>
              <a:rPr lang="en-US" dirty="0" smtClean="0">
                <a:latin typeface="+mn-lt"/>
                <a:ea typeface="+mn-ea"/>
                <a:cs typeface="+mn-cs"/>
              </a:rPr>
              <a:t> during 2018. 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At present the two commercial CAR-T both target the CD19 antigen which is expressed on all B lymphocytes and B lymphocyte precursors. This means they target B cell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tumours</a:t>
            </a:r>
            <a:r>
              <a:rPr lang="en-US" dirty="0" smtClean="0">
                <a:latin typeface="+mn-lt"/>
                <a:ea typeface="+mn-ea"/>
                <a:cs typeface="+mn-cs"/>
              </a:rPr>
              <a:t> such as B-ALL and many B cell lymphomas. However, many other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tumour</a:t>
            </a:r>
            <a:r>
              <a:rPr lang="en-US" dirty="0" smtClean="0">
                <a:latin typeface="+mn-lt"/>
                <a:ea typeface="+mn-ea"/>
                <a:cs typeface="+mn-cs"/>
              </a:rPr>
              <a:t> antigens are being targeted by novel CAR-T in numerous clinical trials although they are predominantly targeted to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haematological</a:t>
            </a:r>
            <a:r>
              <a:rPr lang="en-US" dirty="0" smtClean="0">
                <a:latin typeface="+mn-lt"/>
                <a:ea typeface="+mn-ea"/>
                <a:cs typeface="+mn-cs"/>
              </a:rPr>
              <a:t> malignancies at present due to difficulties in delivering CAR-T into solid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tumours</a:t>
            </a:r>
            <a:r>
              <a:rPr lang="en-US" dirty="0" smtClean="0">
                <a:latin typeface="+mn-lt"/>
                <a:ea typeface="+mn-ea"/>
                <a:cs typeface="+mn-cs"/>
              </a:rPr>
              <a:t>. 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Hospital pharmacists are likely to be faced with CAR-T as licensed medicines in the near future but should also be prepared to support commercial and academic clinical trials of novel CAR-T and this briefing document aims to address all scenarios. 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4716F-E59C-4A41-A04A-633504188F1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CAR-T have been in development at multiple academic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centres</a:t>
            </a:r>
            <a:r>
              <a:rPr lang="en-US" dirty="0" smtClean="0">
                <a:latin typeface="+mn-lt"/>
                <a:ea typeface="+mn-ea"/>
                <a:cs typeface="+mn-cs"/>
              </a:rPr>
              <a:t> for over 15 years and multiple iterations have been developed and tested. Current commercial CAR-T available from Novartis (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Kymriah</a:t>
            </a:r>
            <a:r>
              <a:rPr lang="en-US" dirty="0" smtClean="0">
                <a:latin typeface="+mn-lt"/>
                <a:ea typeface="+mn-ea"/>
                <a:cs typeface="+mn-cs"/>
              </a:rPr>
              <a:t>) and Gilead (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Yescarta</a:t>
            </a:r>
            <a:r>
              <a:rPr lang="en-US" dirty="0" smtClean="0">
                <a:latin typeface="+mn-lt"/>
                <a:ea typeface="+mn-ea"/>
                <a:cs typeface="+mn-cs"/>
              </a:rPr>
              <a:t>) are both “second generation” CAR-T in which the payload in the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lentivirus</a:t>
            </a:r>
            <a:r>
              <a:rPr lang="en-US" dirty="0" smtClean="0">
                <a:latin typeface="+mn-lt"/>
                <a:ea typeface="+mn-ea"/>
                <a:cs typeface="+mn-cs"/>
              </a:rPr>
              <a:t> consists of an antibody binding site specific to CD19 plus a T cell co-stimulatory domain and an intracellular domain to initiate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signalling</a:t>
            </a:r>
            <a:r>
              <a:rPr lang="en-US" dirty="0" smtClean="0">
                <a:latin typeface="+mn-lt"/>
                <a:ea typeface="+mn-ea"/>
                <a:cs typeface="+mn-cs"/>
              </a:rPr>
              <a:t> in the T cell. The CAR-T cells all carry the same receptor so, unlike conventional T cells, they are all specific for the same antigen. These products have been licensed in the USA during 2017 and are expected to be receiving central EU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authorisation</a:t>
            </a:r>
            <a:r>
              <a:rPr lang="en-US" dirty="0" smtClean="0">
                <a:latin typeface="+mn-lt"/>
                <a:ea typeface="+mn-ea"/>
                <a:cs typeface="+mn-cs"/>
              </a:rPr>
              <a:t> during 2018. 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At present the two commercial CAR-T both target the CD19 antigen which is expressed on all B lymphocytes and B lymphocyte precursors. This means they target B cell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tumours</a:t>
            </a:r>
            <a:r>
              <a:rPr lang="en-US" dirty="0" smtClean="0">
                <a:latin typeface="+mn-lt"/>
                <a:ea typeface="+mn-ea"/>
                <a:cs typeface="+mn-cs"/>
              </a:rPr>
              <a:t> such as B-ALL and many B cell lymphomas. However, many other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tumour</a:t>
            </a:r>
            <a:r>
              <a:rPr lang="en-US" dirty="0" smtClean="0">
                <a:latin typeface="+mn-lt"/>
                <a:ea typeface="+mn-ea"/>
                <a:cs typeface="+mn-cs"/>
              </a:rPr>
              <a:t> antigens are being targeted by novel CAR-T in numerous clinical trials although they are predominantly targeted to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haematological</a:t>
            </a:r>
            <a:r>
              <a:rPr lang="en-US" dirty="0" smtClean="0">
                <a:latin typeface="+mn-lt"/>
                <a:ea typeface="+mn-ea"/>
                <a:cs typeface="+mn-cs"/>
              </a:rPr>
              <a:t> malignancies at present due to difficulties in delivering CAR-T into solid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tumours</a:t>
            </a:r>
            <a:r>
              <a:rPr lang="en-US" dirty="0" smtClean="0">
                <a:latin typeface="+mn-lt"/>
                <a:ea typeface="+mn-ea"/>
                <a:cs typeface="+mn-cs"/>
              </a:rPr>
              <a:t>. 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Hospital pharmacists are likely to be faced with CAR-T as licensed medicines in the near future but should also be prepared to support commercial and academic clinical trials of novel CAR-T and this briefing document aims to address all scenarios. 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4716F-E59C-4A41-A04A-633504188F1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0D690-CAB0-4858-A789-2E8A77C33BC5}" type="slidenum">
              <a:rPr lang="en-GB" smtClean="0">
                <a:solidFill>
                  <a:prstClr val="black"/>
                </a:solidFill>
              </a:rPr>
              <a:pPr/>
              <a:t>37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9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ED3B-F02C-416F-93B2-E44A921368F1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7D70-F0BC-4957-8938-A33458D0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63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ED3B-F02C-416F-93B2-E44A921368F1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7D70-F0BC-4957-8938-A33458D0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8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ED3B-F02C-416F-93B2-E44A921368F1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7D70-F0BC-4957-8938-A33458D0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471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488951"/>
            <a:ext cx="2625725" cy="84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1" y="488951"/>
            <a:ext cx="1063625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209800"/>
            <a:ext cx="8382000" cy="1143000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048000"/>
            <a:ext cx="8382000" cy="1295400"/>
          </a:xfrm>
        </p:spPr>
        <p:txBody>
          <a:bodyPr/>
          <a:lstStyle>
            <a:lvl1pPr marL="0" indent="0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22098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193B5A-04CC-4342-AE2A-328824E28DF0}" type="datetime1">
              <a:rPr lang="en-GB" altLang="en-US">
                <a:solidFill>
                  <a:srgbClr val="FFFFFF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098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EF69F83-F246-455A-BBC6-EF4A3DE7358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83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86081-990D-45E9-BE66-3140D5622C27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0B664-A5CE-42FC-B689-E26CECC2E9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3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98527-9046-48D4-8494-DD897F58F86B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D4B24-47A9-46D6-BCE1-8B5D6EBD30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52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365DA-24CA-40FA-8C84-FF3F75E5E337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EF4FF-95D3-4C3F-92F0-9395C4C3AB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281F6-41CF-4E1E-A2DB-26A7A233BF66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7F7D-D9AD-49D1-B0A7-E49D6DDBCD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17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746DC-4001-4F7C-9972-0B67239E2EFC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A2D0B-FE36-4E62-8D96-B0BE21AB46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63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B1256-5C27-478D-89C0-1662AB2A2054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659A5-3361-4F17-BCC8-98C930EB15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50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4913-D989-41F6-884F-494394589AE1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BD71E-1F3B-469B-8858-94DB96A798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8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ED3B-F02C-416F-93B2-E44A921368F1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7D70-F0BC-4957-8938-A33458D0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275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1ACD3-C488-4005-BDDA-2C5B6F65C5A8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93254-C9F8-413A-95D9-C3FA7EA71F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48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EC4A-86FF-4528-A038-97FBB3D864B6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531DA-142B-460B-ABC3-6F32CCD2846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22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95500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134100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E3F8D-6513-4E91-812B-524A78684673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2A5F3-3427-4ABA-BD89-F2796397C1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01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0960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905000"/>
            <a:ext cx="838200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70118-0ADB-4B30-AA48-BD5B4C588FA2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912A5-249A-491C-9D20-E42FD26CD8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41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CCA8-7C0F-4659-BD02-4ECA9A8D897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16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88950"/>
            <a:ext cx="26257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488950"/>
            <a:ext cx="10636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209800"/>
            <a:ext cx="8382000" cy="1143000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048000"/>
            <a:ext cx="8382000" cy="1295400"/>
          </a:xfrm>
        </p:spPr>
        <p:txBody>
          <a:bodyPr/>
          <a:lstStyle>
            <a:lvl1pPr marL="0" indent="0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22098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ED4203-D9B6-4941-9189-38B49C4BB079}" type="datetime1">
              <a:rPr lang="en-GB" altLang="en-US">
                <a:solidFill>
                  <a:srgbClr val="FFFFFF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098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65F4EA-73B4-4B23-BA99-3287B09DC69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24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587F4-AC51-4025-BE33-57C754EA9981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33FBE-46B0-4401-B910-6C1DA164BA4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0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4D927-B27B-4F2A-A244-1450D2EF123B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CFC30-FCFB-4674-95D2-A728342AA3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14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769C9-E766-420C-B056-7874FFC0E5AC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EC39B-12D9-4F51-BB7B-D322103AC9C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14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ADFC2-D338-40A7-BAEB-E252D8697270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B2946-5D74-43AB-AF3F-52737A5953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ED3B-F02C-416F-93B2-E44A921368F1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7D70-F0BC-4957-8938-A33458D0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248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EB201-7EE8-4250-9BC7-20B8BA6686E8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CE3D-0DE8-46C7-99D4-AAAF8D9B45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45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A0250-A8DD-4958-81AD-6960B75237D8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FFD2A-CCDF-48F8-B6C8-07BCAF0826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13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30270-FD2D-4A36-BDC9-1B37F33FECD3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9BF47-4C83-4F98-89A1-60CB0BC816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55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DEC7A-2F11-4C47-8840-DEF293342631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2E5A7-237B-4675-B074-892A87480E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08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DBBEC-B5BB-46D8-B6E2-4F3A0E3DB991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D273B-66C5-43F8-AB90-3A78D932C5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4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95500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134100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172D8-5EB6-42F5-A1B0-1F75A36880CC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40617-35A2-4BEE-A5A6-A7FF3D52BA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05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0960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905000"/>
            <a:ext cx="838200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C971B-4229-471F-B594-D126CDF5A805}" type="datetime1">
              <a:rPr lang="en-GB" altLang="en-US">
                <a:solidFill>
                  <a:srgbClr val="000000"/>
                </a:solidFill>
              </a:rPr>
              <a:pPr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CC8C4-4C75-477E-9FBD-12D568944A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89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08250-77B6-4C72-A8E3-12395EA65BD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4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ED3B-F02C-416F-93B2-E44A921368F1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7D70-F0BC-4957-8938-A33458D0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45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ED3B-F02C-416F-93B2-E44A921368F1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7D70-F0BC-4957-8938-A33458D0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69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ED3B-F02C-416F-93B2-E44A921368F1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7D70-F0BC-4957-8938-A33458D0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ED3B-F02C-416F-93B2-E44A921368F1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7D70-F0BC-4957-8938-A33458D0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84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ED3B-F02C-416F-93B2-E44A921368F1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7D70-F0BC-4957-8938-A33458D0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42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ED3B-F02C-416F-93B2-E44A921368F1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7D70-F0BC-4957-8938-A33458D0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77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ED3B-F02C-416F-93B2-E44A921368F1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E7D70-F0BC-4957-8938-A33458D0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42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8382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609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D94C27-1C45-4C3B-93F5-164846D88984}" type="datetime1">
              <a:rPr lang="en-GB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  <a:ea typeface="ＭＳ Ｐゴシック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2EF744-89E8-4346-935B-D26DB7F06A61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290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8382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609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BAFFA3-39DA-470F-9963-7F9534423B2B}" type="datetime1">
              <a:rPr lang="en-GB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23/09/2019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  <a:ea typeface="ＭＳ Ｐゴシック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9F9FAE-0445-4066-B7C5-D34837ACD38C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936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nne.Black7@nhs.net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1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4221088"/>
            <a:ext cx="8382000" cy="244827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Anne Black</a:t>
            </a:r>
          </a:p>
          <a:p>
            <a:pPr algn="ctr" eaLnBrk="1" hangingPunct="1">
              <a:defRPr/>
            </a:pPr>
            <a:r>
              <a:rPr 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Regional 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QA Specialist Pharmacist – NE &amp; N </a:t>
            </a:r>
            <a:r>
              <a:rPr 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Cumbria</a:t>
            </a:r>
          </a:p>
          <a:p>
            <a:pPr algn="ctr" eaLnBrk="1" hangingPunct="1">
              <a:defRPr/>
            </a:pPr>
            <a:r>
              <a:rPr 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Pan UK Pharmacy Working Group for ATMPs - 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Chair</a:t>
            </a:r>
            <a:endParaRPr lang="en-US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844927" y="283633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929532"/>
              </p:ext>
            </p:extLst>
          </p:nvPr>
        </p:nvGraphicFramePr>
        <p:xfrm>
          <a:off x="395536" y="2060848"/>
          <a:ext cx="8424862" cy="158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862"/>
              </a:tblGrid>
              <a:tr h="1584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4000" b="1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Advanced Therapy Medicinal </a:t>
                      </a:r>
                      <a:r>
                        <a:rPr lang="en-GB" sz="4000" b="1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Products: the role of Pharmacy</a:t>
                      </a:r>
                      <a:endParaRPr lang="en-GB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9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47" y="1988840"/>
            <a:ext cx="8382000" cy="34565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P</a:t>
            </a:r>
            <a:r>
              <a:rPr 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atient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-specific (autologous) cell </a:t>
            </a:r>
            <a:r>
              <a:rPr 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therapies</a:t>
            </a:r>
          </a:p>
          <a:p>
            <a:pPr marL="0" indent="0">
              <a:buNone/>
              <a:defRPr/>
            </a:pPr>
            <a:endParaRPr lang="en-US" sz="12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defRPr/>
            </a:pP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P</a:t>
            </a:r>
            <a:r>
              <a:rPr 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atient’s 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own T lymphocytes </a:t>
            </a:r>
            <a:r>
              <a:rPr 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- genetically 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modified to express a chimeric antigen receptor to confer antigen </a:t>
            </a:r>
            <a:r>
              <a:rPr 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specificity</a:t>
            </a:r>
          </a:p>
          <a:p>
            <a:pPr marL="0" indent="0">
              <a:buNone/>
              <a:defRPr/>
            </a:pPr>
            <a:endParaRPr lang="en-US" sz="12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defRPr/>
            </a:pP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G</a:t>
            </a:r>
            <a:r>
              <a:rPr 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enetic modification by manufacturer </a:t>
            </a:r>
          </a:p>
          <a:p>
            <a:pPr lvl="1">
              <a:defRPr/>
            </a:pPr>
            <a:r>
              <a:rPr lang="en-US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Using </a:t>
            </a: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viral vector derived from a retrovirus or a </a:t>
            </a:r>
            <a:r>
              <a:rPr lang="en-US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lentivirus, </a:t>
            </a: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which carries the new </a:t>
            </a:r>
            <a:r>
              <a:rPr lang="en-US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gene </a:t>
            </a: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for the chimeric </a:t>
            </a:r>
            <a:r>
              <a:rPr lang="en-US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receptor</a:t>
            </a:r>
            <a:endParaRPr lang="en-US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47" y="1034342"/>
            <a:ext cx="8575675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What is CAR-T Cell Therapy</a:t>
            </a:r>
          </a:p>
        </p:txBody>
      </p:sp>
      <p:pic>
        <p:nvPicPr>
          <p:cNvPr id="7" name="Picture 6" descr="Description: https://www.sps.nhs.uk/wp-content/uploads/2016/08/SPS_Emailfooterfinalweb_201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7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11"/>
            <a:ext cx="1328420" cy="74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03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spect="1"/>
          </p:cNvSpPr>
          <p:nvPr/>
        </p:nvSpPr>
        <p:spPr>
          <a:xfrm>
            <a:off x="-14288" y="154521"/>
            <a:ext cx="3282951" cy="584775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 dirty="0">
                <a:solidFill>
                  <a:srgbClr val="FFFFFF"/>
                </a:solidFill>
                <a:latin typeface="Lao UI" pitchFamily="34"/>
                <a:cs typeface="Lao UI" pitchFamily="34"/>
              </a:rPr>
              <a:t>CAR-T</a:t>
            </a:r>
            <a:endParaRPr lang="en-GB" sz="3200" kern="0" dirty="0">
              <a:solidFill>
                <a:srgbClr val="DC5A12"/>
              </a:solidFill>
              <a:latin typeface="Lao UI" pitchFamily="34"/>
              <a:cs typeface="Lao UI" pitchFamily="34"/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210735"/>
            <a:ext cx="927100" cy="132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16" y="5157194"/>
            <a:ext cx="635000" cy="60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5016445"/>
            <a:ext cx="674688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4987615"/>
            <a:ext cx="736600" cy="69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8" y="3133506"/>
            <a:ext cx="1085850" cy="172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43" y="1153249"/>
            <a:ext cx="1139825" cy="14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272246"/>
            <a:ext cx="1066800" cy="106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10"/>
          <p:cNvSpPr txBox="1">
            <a:spLocks noChangeAspect="1"/>
          </p:cNvSpPr>
          <p:nvPr/>
        </p:nvSpPr>
        <p:spPr bwMode="auto">
          <a:xfrm>
            <a:off x="211138" y="4341287"/>
            <a:ext cx="1425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 Cells isolated from blood product</a:t>
            </a:r>
          </a:p>
        </p:txBody>
      </p:sp>
      <p:sp>
        <p:nvSpPr>
          <p:cNvPr id="15372" name="TextBox 11"/>
          <p:cNvSpPr txBox="1">
            <a:spLocks noChangeAspect="1"/>
          </p:cNvSpPr>
          <p:nvPr/>
        </p:nvSpPr>
        <p:spPr bwMode="auto">
          <a:xfrm>
            <a:off x="2143033" y="979904"/>
            <a:ext cx="1425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Blood taken from patient</a:t>
            </a:r>
          </a:p>
        </p:txBody>
      </p:sp>
      <p:cxnSp>
        <p:nvCxnSpPr>
          <p:cNvPr id="13" name="Straight Arrow Connector 12"/>
          <p:cNvCxnSpPr>
            <a:cxnSpLocks noChangeAspect="1"/>
            <a:endCxn id="15365" idx="1"/>
          </p:cNvCxnSpPr>
          <p:nvPr/>
        </p:nvCxnSpPr>
        <p:spPr>
          <a:xfrm>
            <a:off x="1608042" y="4569828"/>
            <a:ext cx="1069974" cy="88846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4" name="TextBox 13"/>
          <p:cNvSpPr txBox="1">
            <a:spLocks noChangeAspect="1"/>
          </p:cNvSpPr>
          <p:nvPr/>
        </p:nvSpPr>
        <p:spPr bwMode="auto">
          <a:xfrm>
            <a:off x="1627193" y="5609170"/>
            <a:ext cx="13477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Viral vector encoding for tumour-specific CAR</a:t>
            </a:r>
            <a:r>
              <a:rPr lang="en-GB" altLang="en-US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GB" altLang="en-US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en-GB" altLang="en-US" sz="1200" dirty="0">
              <a:solidFill>
                <a:prstClr val="black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cxnSp>
        <p:nvCxnSpPr>
          <p:cNvPr id="15" name="Straight Arrow Connector 14"/>
          <p:cNvCxnSpPr>
            <a:cxnSpLocks noChangeAspect="1"/>
          </p:cNvCxnSpPr>
          <p:nvPr/>
        </p:nvCxnSpPr>
        <p:spPr>
          <a:xfrm>
            <a:off x="4175130" y="5456767"/>
            <a:ext cx="1109663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6" name="TextBox 15"/>
          <p:cNvSpPr txBox="1">
            <a:spLocks noChangeAspect="1"/>
          </p:cNvSpPr>
          <p:nvPr/>
        </p:nvSpPr>
        <p:spPr bwMode="auto">
          <a:xfrm>
            <a:off x="5003803" y="5653620"/>
            <a:ext cx="1546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Human T cell engineered to express tumour-specific CAR</a:t>
            </a:r>
            <a:r>
              <a:rPr lang="en-GB" altLang="en-US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GB" altLang="en-US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en-GB" altLang="en-US" sz="1200" dirty="0">
              <a:solidFill>
                <a:prstClr val="black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cxnSp>
        <p:nvCxnSpPr>
          <p:cNvPr id="17" name="Straight Arrow Connector 16"/>
          <p:cNvCxnSpPr>
            <a:cxnSpLocks noChangeAspect="1"/>
          </p:cNvCxnSpPr>
          <p:nvPr/>
        </p:nvCxnSpPr>
        <p:spPr>
          <a:xfrm flipV="1">
            <a:off x="6299205" y="4739221"/>
            <a:ext cx="842963" cy="63076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8" name="TextBox 17"/>
          <p:cNvSpPr txBox="1">
            <a:spLocks noChangeAspect="1"/>
          </p:cNvSpPr>
          <p:nvPr/>
        </p:nvSpPr>
        <p:spPr bwMode="auto">
          <a:xfrm>
            <a:off x="7452320" y="4928398"/>
            <a:ext cx="1404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Expand cell populations in culture</a:t>
            </a:r>
            <a:r>
              <a:rPr lang="en-GB" altLang="en-US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GB" altLang="en-US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en-GB" altLang="en-US" sz="1200" dirty="0">
              <a:solidFill>
                <a:prstClr val="black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cxnSp>
        <p:nvCxnSpPr>
          <p:cNvPr id="19" name="Straight Arrow Connector 18"/>
          <p:cNvCxnSpPr>
            <a:cxnSpLocks noChangeAspect="1"/>
          </p:cNvCxnSpPr>
          <p:nvPr/>
        </p:nvCxnSpPr>
        <p:spPr>
          <a:xfrm flipH="1" flipV="1">
            <a:off x="6267455" y="2425703"/>
            <a:ext cx="936625" cy="78528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0" name="TextBox 19"/>
          <p:cNvSpPr txBox="1">
            <a:spLocks noChangeAspect="1"/>
          </p:cNvSpPr>
          <p:nvPr/>
        </p:nvSpPr>
        <p:spPr bwMode="auto">
          <a:xfrm>
            <a:off x="5905148" y="750716"/>
            <a:ext cx="14049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Infuse ATMP in pre-conditioned patient</a:t>
            </a:r>
          </a:p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Manage toxicity</a:t>
            </a:r>
            <a:r>
              <a:rPr lang="en-GB" altLang="en-US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GB" altLang="en-US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en-GB" altLang="en-US" sz="1200" dirty="0">
              <a:solidFill>
                <a:prstClr val="black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cxnSp>
        <p:nvCxnSpPr>
          <p:cNvPr id="21" name="Straight Arrow Connector 20"/>
          <p:cNvCxnSpPr>
            <a:cxnSpLocks noChangeAspect="1"/>
          </p:cNvCxnSpPr>
          <p:nvPr/>
        </p:nvCxnSpPr>
        <p:spPr>
          <a:xfrm flipH="1">
            <a:off x="2108200" y="2425700"/>
            <a:ext cx="781050" cy="80433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>
            <a:spLocks noChangeAspect="1"/>
          </p:cNvSpPr>
          <p:nvPr/>
        </p:nvSpPr>
        <p:spPr>
          <a:xfrm>
            <a:off x="3065468" y="2832365"/>
            <a:ext cx="3233737" cy="1569660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>
                <a:solidFill>
                  <a:srgbClr val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CAR-T Treatment Cycle</a:t>
            </a:r>
          </a:p>
        </p:txBody>
      </p:sp>
      <p:pic>
        <p:nvPicPr>
          <p:cNvPr id="25" name="Picture 24" descr="Description: https://www.sps.nhs.uk/wp-content/uploads/2016/08/SPS_Emailfooterfinalweb_2016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675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6416" y="2275028"/>
            <a:ext cx="465014" cy="1841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CD19-specific CAR+ T cells killing tumo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5655" y="927761"/>
            <a:ext cx="6048671" cy="4536504"/>
          </a:xfrm>
          <a:prstGeom prst="rect">
            <a:avLst/>
          </a:prstGeom>
          <a:ln>
            <a:noFill/>
          </a:ln>
          <a:effectLst>
            <a:outerShdw blurRad="127000" dist="190500" dir="8100000" algn="tr" rotWithShape="0">
              <a:srgbClr val="000000">
                <a:alpha val="40000"/>
              </a:srgbClr>
            </a:outerShdw>
          </a:effectLst>
          <a:scene3d>
            <a:camera prst="orthographicFront"/>
            <a:lightRig rig="flood" dir="t">
              <a:rot lat="0" lon="0" rev="8100000"/>
            </a:lightRig>
          </a:scene3d>
          <a:sp3d prstMaterial="plastic">
            <a:bevelT w="508000" h="50800" prst="cross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89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32075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58270"/>
            <a:ext cx="8356600" cy="115212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dirty="0" smtClean="0"/>
              <a:t> </a:t>
            </a:r>
            <a:r>
              <a:rPr lang="en-GB" sz="3600" b="1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ATMPs holding </a:t>
            </a:r>
            <a:br>
              <a:rPr lang="en-GB" sz="3600" b="1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GB" sz="3600" b="1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Marketing Authorisations</a:t>
            </a:r>
            <a:endParaRPr lang="en-GB" sz="22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" name="Picture 4" descr="Description: https://www.sps.nhs.uk/wp-content/uploads/2016/08/SPS_Emailfooterfinalweb_20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7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397826" cy="412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8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288" y="1159935"/>
            <a:ext cx="4114800" cy="529801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GB" kern="0">
              <a:solidFill>
                <a:sysClr val="window" lastClr="FFFFFF"/>
              </a:solidFill>
              <a:latin typeface="Cambri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067188" y="4851409"/>
            <a:ext cx="2881313" cy="160655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r>
              <a:rPr lang="en-GB" b="1" kern="0" dirty="0">
                <a:solidFill>
                  <a:srgbClr val="009D00"/>
                </a:solidFill>
                <a:latin typeface="Leelawadee" panose="020B0502040204020203" pitchFamily="34" charset="-34"/>
                <a:ea typeface="MS Mincho"/>
                <a:cs typeface="Leelawadee" panose="020B0502040204020203" pitchFamily="34" charset="-34"/>
              </a:rPr>
              <a:t>The first stop</a:t>
            </a:r>
            <a:br>
              <a:rPr lang="en-GB" b="1" kern="0" dirty="0">
                <a:solidFill>
                  <a:srgbClr val="009D00"/>
                </a:solidFill>
                <a:latin typeface="Leelawadee" panose="020B0502040204020203" pitchFamily="34" charset="-34"/>
                <a:ea typeface="MS Mincho"/>
                <a:cs typeface="Leelawadee" panose="020B0502040204020203" pitchFamily="34" charset="-34"/>
              </a:rPr>
            </a:br>
            <a:r>
              <a:rPr lang="en-GB" b="1" kern="0" dirty="0">
                <a:solidFill>
                  <a:srgbClr val="009D00"/>
                </a:solidFill>
                <a:latin typeface="Leelawadee" panose="020B0502040204020203" pitchFamily="34" charset="-34"/>
                <a:ea typeface="MS Mincho"/>
                <a:cs typeface="Leelawadee" panose="020B0502040204020203" pitchFamily="34" charset="-34"/>
              </a:rPr>
              <a:t>for professional</a:t>
            </a:r>
            <a:br>
              <a:rPr lang="en-GB" b="1" kern="0" dirty="0">
                <a:solidFill>
                  <a:srgbClr val="009D00"/>
                </a:solidFill>
                <a:latin typeface="Leelawadee" panose="020B0502040204020203" pitchFamily="34" charset="-34"/>
                <a:ea typeface="MS Mincho"/>
                <a:cs typeface="Leelawadee" panose="020B0502040204020203" pitchFamily="34" charset="-34"/>
              </a:rPr>
            </a:br>
            <a:r>
              <a:rPr lang="en-GB" b="1" kern="0" dirty="0">
                <a:solidFill>
                  <a:srgbClr val="009D00"/>
                </a:solidFill>
                <a:latin typeface="Leelawadee" panose="020B0502040204020203" pitchFamily="34" charset="-34"/>
                <a:ea typeface="MS Mincho"/>
                <a:cs typeface="Leelawadee" panose="020B0502040204020203" pitchFamily="34" charset="-34"/>
              </a:rPr>
              <a:t>medicines advice</a:t>
            </a:r>
            <a:endParaRPr lang="en-GB" sz="1050" kern="0" dirty="0">
              <a:solidFill>
                <a:sysClr val="windowText" lastClr="000000"/>
              </a:solidFill>
              <a:latin typeface="Leelawadee" panose="020B0502040204020203" pitchFamily="34" charset="-34"/>
              <a:ea typeface="MS Mincho"/>
              <a:cs typeface="Leelawadee" panose="020B0502040204020203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013114"/>
              </p:ext>
            </p:extLst>
          </p:nvPr>
        </p:nvGraphicFramePr>
        <p:xfrm>
          <a:off x="4510088" y="1159935"/>
          <a:ext cx="4178300" cy="4023360"/>
        </p:xfrm>
        <a:graphic>
          <a:graphicData uri="http://schemas.openxmlformats.org/drawingml/2006/table">
            <a:tbl>
              <a:tblPr/>
              <a:tblGrid>
                <a:gridCol w="4178300"/>
              </a:tblGrid>
              <a:tr h="4023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Pharmacy Institutional Readiness for Marketed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 CAR-T Therapy: Checklists for Pharmacy Services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Edited by: Anne Black, Regional QA Specialist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 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With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thanks to Pharmacists from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CAR-T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Commissioned Centres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 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Version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3.0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 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November 2018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114281" marR="114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7" descr="Description: https://www.sps.nhs.uk/wp-content/uploads/2016/08/SPS_Emailfooterfinalweb_201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33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5357813" y="2297113"/>
            <a:ext cx="1079500" cy="655637"/>
          </a:xfrm>
          <a:prstGeom prst="ellipse">
            <a:avLst/>
          </a:prstGeom>
          <a:solidFill>
            <a:srgbClr val="DAE7F6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cxnSp>
        <p:nvCxnSpPr>
          <p:cNvPr id="127" name="Straight Connector 99"/>
          <p:cNvCxnSpPr/>
          <p:nvPr/>
        </p:nvCxnSpPr>
        <p:spPr>
          <a:xfrm flipH="1">
            <a:off x="1104900" y="1268413"/>
            <a:ext cx="11113" cy="33655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99"/>
          <p:cNvCxnSpPr/>
          <p:nvPr/>
        </p:nvCxnSpPr>
        <p:spPr>
          <a:xfrm>
            <a:off x="8027988" y="5738813"/>
            <a:ext cx="0" cy="42703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61" idx="0"/>
          </p:cNvCxnSpPr>
          <p:nvPr/>
        </p:nvCxnSpPr>
        <p:spPr>
          <a:xfrm>
            <a:off x="1704975" y="5903913"/>
            <a:ext cx="161925" cy="1397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4" idx="0"/>
          </p:cNvCxnSpPr>
          <p:nvPr/>
        </p:nvCxnSpPr>
        <p:spPr>
          <a:xfrm flipH="1" flipV="1">
            <a:off x="744538" y="5888038"/>
            <a:ext cx="0" cy="133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07" name="Title 7"/>
          <p:cNvSpPr txBox="1">
            <a:spLocks/>
          </p:cNvSpPr>
          <p:nvPr/>
        </p:nvSpPr>
        <p:spPr bwMode="auto">
          <a:xfrm>
            <a:off x="556419" y="192799"/>
            <a:ext cx="77724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 smtClean="0">
                <a:solidFill>
                  <a:srgbClr val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Patient </a:t>
            </a:r>
            <a:r>
              <a:rPr lang="en-GB" altLang="en-US" sz="3600" b="1" dirty="0">
                <a:solidFill>
                  <a:srgbClr val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Journey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07250" y="3856038"/>
            <a:ext cx="1655763" cy="866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825" y="5027613"/>
            <a:ext cx="1657350" cy="86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8763" y="1585913"/>
            <a:ext cx="1655762" cy="86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8443" name="TextBox 17"/>
          <p:cNvSpPr txBox="1">
            <a:spLocks noChangeArrowheads="1"/>
          </p:cNvSpPr>
          <p:nvPr/>
        </p:nvSpPr>
        <p:spPr bwMode="auto">
          <a:xfrm>
            <a:off x="344488" y="5165725"/>
            <a:ext cx="1485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Apheresis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Centre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07250" y="5024438"/>
            <a:ext cx="1655763" cy="86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44775" y="5678488"/>
            <a:ext cx="1657350" cy="86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446" name="TextBox 24"/>
          <p:cNvSpPr txBox="1">
            <a:spLocks noChangeArrowheads="1"/>
          </p:cNvSpPr>
          <p:nvPr/>
        </p:nvSpPr>
        <p:spPr bwMode="auto">
          <a:xfrm>
            <a:off x="7473950" y="3965575"/>
            <a:ext cx="1143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>
                <a:solidFill>
                  <a:srgbClr val="000000"/>
                </a:solidFill>
                <a:latin typeface="Calibri" pitchFamily="34" charset="0"/>
              </a:rPr>
              <a:t>In-patient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>
                <a:solidFill>
                  <a:srgbClr val="000000"/>
                </a:solidFill>
                <a:latin typeface="Calibri" pitchFamily="34" charset="0"/>
              </a:rPr>
              <a:t>Oncology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>
                <a:solidFill>
                  <a:srgbClr val="000000"/>
                </a:solidFill>
                <a:latin typeface="Calibri" pitchFamily="34" charset="0"/>
              </a:rPr>
              <a:t>Administration</a:t>
            </a:r>
          </a:p>
        </p:txBody>
      </p:sp>
      <p:sp>
        <p:nvSpPr>
          <p:cNvPr id="18447" name="TextBox 25"/>
          <p:cNvSpPr txBox="1">
            <a:spLocks noChangeArrowheads="1"/>
          </p:cNvSpPr>
          <p:nvPr/>
        </p:nvSpPr>
        <p:spPr bwMode="auto">
          <a:xfrm>
            <a:off x="2747963" y="5740400"/>
            <a:ext cx="1463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Clinical Area Oncology</a:t>
            </a:r>
          </a:p>
        </p:txBody>
      </p:sp>
      <p:sp>
        <p:nvSpPr>
          <p:cNvPr id="18448" name="TextBox 30"/>
          <p:cNvSpPr txBox="1">
            <a:spLocks noChangeArrowheads="1"/>
          </p:cNvSpPr>
          <p:nvPr/>
        </p:nvSpPr>
        <p:spPr bwMode="auto">
          <a:xfrm>
            <a:off x="287338" y="1909762"/>
            <a:ext cx="1584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dirty="0">
                <a:solidFill>
                  <a:srgbClr val="000000"/>
                </a:solidFill>
                <a:latin typeface="Calibri" pitchFamily="34" charset="0"/>
              </a:rPr>
              <a:t>Day Case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824663" y="5378450"/>
            <a:ext cx="363537" cy="16033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898900" y="4749800"/>
            <a:ext cx="1087438" cy="628650"/>
          </a:xfrm>
          <a:prstGeom prst="ellipse">
            <a:avLst/>
          </a:prstGeom>
          <a:solidFill>
            <a:srgbClr val="DAE7F6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cxnSp>
        <p:nvCxnSpPr>
          <p:cNvPr id="57" name="Straight Connector 56"/>
          <p:cNvCxnSpPr>
            <a:endCxn id="56" idx="4"/>
          </p:cNvCxnSpPr>
          <p:nvPr/>
        </p:nvCxnSpPr>
        <p:spPr>
          <a:xfrm flipV="1">
            <a:off x="3981450" y="5378450"/>
            <a:ext cx="460375" cy="3063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327150" y="6043613"/>
            <a:ext cx="1079500" cy="536575"/>
          </a:xfrm>
          <a:prstGeom prst="ellipse">
            <a:avLst/>
          </a:prstGeom>
          <a:solidFill>
            <a:srgbClr val="DAE7F6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35113" y="6256338"/>
            <a:ext cx="6588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Serology</a:t>
            </a:r>
          </a:p>
        </p:txBody>
      </p:sp>
      <p:sp>
        <p:nvSpPr>
          <p:cNvPr id="64" name="Oval 63"/>
          <p:cNvSpPr/>
          <p:nvPr/>
        </p:nvSpPr>
        <p:spPr>
          <a:xfrm>
            <a:off x="204788" y="6021388"/>
            <a:ext cx="1079500" cy="555625"/>
          </a:xfrm>
          <a:prstGeom prst="ellipse">
            <a:avLst/>
          </a:prstGeom>
          <a:solidFill>
            <a:srgbClr val="DAE7F6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1463" y="6157913"/>
            <a:ext cx="9620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Leukapheresis</a:t>
            </a:r>
            <a:endParaRPr lang="en-GB" sz="10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2393950" y="2097088"/>
            <a:ext cx="1079500" cy="654050"/>
          </a:xfrm>
          <a:prstGeom prst="ellipse">
            <a:avLst/>
          </a:prstGeom>
          <a:solidFill>
            <a:srgbClr val="DAE7F6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57" name="TextBox 69"/>
          <p:cNvSpPr txBox="1">
            <a:spLocks noChangeArrowheads="1"/>
          </p:cNvSpPr>
          <p:nvPr/>
        </p:nvSpPr>
        <p:spPr bwMode="auto">
          <a:xfrm>
            <a:off x="2546350" y="2163763"/>
            <a:ext cx="7826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latin typeface="Calibri" pitchFamily="34" charset="0"/>
              </a:rPr>
              <a:t>Professional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latin typeface="Calibri" pitchFamily="34" charset="0"/>
              </a:rPr>
              <a:t>Bridging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latin typeface="Calibri" pitchFamily="34" charset="0"/>
              </a:rPr>
              <a:t>Chemo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938338" y="2052638"/>
            <a:ext cx="509587" cy="22066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368925" y="2497138"/>
            <a:ext cx="11049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Pre-Conditioning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5897563" y="1852613"/>
            <a:ext cx="0" cy="45243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5068888" y="5678488"/>
            <a:ext cx="1657350" cy="86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462" name="Rectangle 89"/>
          <p:cNvSpPr>
            <a:spLocks noChangeArrowheads="1"/>
          </p:cNvSpPr>
          <p:nvPr/>
        </p:nvSpPr>
        <p:spPr bwMode="auto">
          <a:xfrm>
            <a:off x="7224713" y="5164138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ICU Toxicity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Management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065713" y="979488"/>
            <a:ext cx="1655762" cy="866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8464" name="TextBox 91"/>
          <p:cNvSpPr txBox="1">
            <a:spLocks noChangeArrowheads="1"/>
          </p:cNvSpPr>
          <p:nvPr/>
        </p:nvSpPr>
        <p:spPr bwMode="auto">
          <a:xfrm>
            <a:off x="5403850" y="5722938"/>
            <a:ext cx="1020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+ 10 days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Home</a:t>
            </a:r>
          </a:p>
        </p:txBody>
      </p:sp>
      <p:sp>
        <p:nvSpPr>
          <p:cNvPr id="18465" name="TextBox 54"/>
          <p:cNvSpPr txBox="1">
            <a:spLocks noChangeArrowheads="1"/>
          </p:cNvSpPr>
          <p:nvPr/>
        </p:nvSpPr>
        <p:spPr bwMode="auto">
          <a:xfrm>
            <a:off x="5141913" y="1187450"/>
            <a:ext cx="151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In-Patient</a:t>
            </a:r>
          </a:p>
        </p:txBody>
      </p:sp>
      <p:sp>
        <p:nvSpPr>
          <p:cNvPr id="58" name="Oval 57"/>
          <p:cNvSpPr/>
          <p:nvPr/>
        </p:nvSpPr>
        <p:spPr>
          <a:xfrm>
            <a:off x="5807075" y="4908550"/>
            <a:ext cx="1087438" cy="628650"/>
          </a:xfrm>
          <a:prstGeom prst="ellipse">
            <a:avLst/>
          </a:prstGeom>
          <a:solidFill>
            <a:srgbClr val="DAE7F6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807075" y="4119563"/>
            <a:ext cx="1087438" cy="628650"/>
          </a:xfrm>
          <a:prstGeom prst="ellipse">
            <a:avLst/>
          </a:prstGeom>
          <a:solidFill>
            <a:srgbClr val="DAE7F6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68" name="TextBox 65"/>
          <p:cNvSpPr txBox="1">
            <a:spLocks noChangeArrowheads="1"/>
          </p:cNvSpPr>
          <p:nvPr/>
        </p:nvSpPr>
        <p:spPr bwMode="auto">
          <a:xfrm>
            <a:off x="5929313" y="5105400"/>
            <a:ext cx="842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Calibri" pitchFamily="34" charset="0"/>
              </a:rPr>
              <a:t>Neurological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6788150" y="4630738"/>
            <a:ext cx="415925" cy="48101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095375" y="1268413"/>
            <a:ext cx="3970338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0"/>
          </p:cNvCxnSpPr>
          <p:nvPr/>
        </p:nvCxnSpPr>
        <p:spPr>
          <a:xfrm flipV="1">
            <a:off x="1079500" y="2427288"/>
            <a:ext cx="15875" cy="260032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-900113" y="4325938"/>
            <a:ext cx="0" cy="3048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3" idx="1"/>
          </p:cNvCxnSpPr>
          <p:nvPr/>
        </p:nvCxnSpPr>
        <p:spPr>
          <a:xfrm flipH="1" flipV="1">
            <a:off x="1938338" y="5678488"/>
            <a:ext cx="706437" cy="4318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10" idx="0"/>
          </p:cNvCxnSpPr>
          <p:nvPr/>
        </p:nvCxnSpPr>
        <p:spPr>
          <a:xfrm flipH="1">
            <a:off x="8035925" y="1268413"/>
            <a:ext cx="9525" cy="258762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10" idx="2"/>
            <a:endCxn id="22" idx="0"/>
          </p:cNvCxnSpPr>
          <p:nvPr/>
        </p:nvCxnSpPr>
        <p:spPr>
          <a:xfrm>
            <a:off x="8035925" y="4722813"/>
            <a:ext cx="0" cy="3016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6705600" y="6165850"/>
            <a:ext cx="13335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99"/>
          <p:cNvCxnSpPr/>
          <p:nvPr/>
        </p:nvCxnSpPr>
        <p:spPr>
          <a:xfrm>
            <a:off x="6726238" y="1268413"/>
            <a:ext cx="1319212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124325" y="4973638"/>
            <a:ext cx="6350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Consent</a:t>
            </a:r>
          </a:p>
        </p:txBody>
      </p:sp>
      <p:sp>
        <p:nvSpPr>
          <p:cNvPr id="18479" name="TextBox 79"/>
          <p:cNvSpPr txBox="1">
            <a:spLocks noChangeArrowheads="1"/>
          </p:cNvSpPr>
          <p:nvPr/>
        </p:nvSpPr>
        <p:spPr bwMode="auto">
          <a:xfrm>
            <a:off x="6057900" y="4205288"/>
            <a:ext cx="663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latin typeface="Calibri" pitchFamily="34" charset="0"/>
              </a:rPr>
              <a:t>Cytokine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latin typeface="Calibri" pitchFamily="34" charset="0"/>
              </a:rPr>
              <a:t>Release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latin typeface="Calibri" pitchFamily="34" charset="0"/>
              </a:rPr>
              <a:t>Syndrome</a:t>
            </a:r>
          </a:p>
        </p:txBody>
      </p:sp>
      <p:pic>
        <p:nvPicPr>
          <p:cNvPr id="52" name="Picture 5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  <p:pic>
        <p:nvPicPr>
          <p:cNvPr id="53" name="Picture 52" descr="Description: https://www.sps.nhs.uk/wp-content/uploads/2016/08/SPS_Emailfooterfinalweb_201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20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0" grpId="0" animBg="1"/>
      <p:bldP spid="11" grpId="0" animBg="1"/>
      <p:bldP spid="16" grpId="0" animBg="1"/>
      <p:bldP spid="18443" grpId="0"/>
      <p:bldP spid="22" grpId="0" animBg="1"/>
      <p:bldP spid="23" grpId="0" animBg="1"/>
      <p:bldP spid="18446" grpId="0"/>
      <p:bldP spid="18447" grpId="0"/>
      <p:bldP spid="18448" grpId="0"/>
      <p:bldP spid="56" grpId="0" animBg="1"/>
      <p:bldP spid="61" grpId="0" animBg="1"/>
      <p:bldP spid="63" grpId="0"/>
      <p:bldP spid="64" grpId="0" animBg="1"/>
      <p:bldP spid="65" grpId="0"/>
      <p:bldP spid="69" grpId="0" animBg="1"/>
      <p:bldP spid="18457" grpId="0"/>
      <p:bldP spid="78" grpId="0"/>
      <p:bldP spid="89" grpId="0" animBg="1"/>
      <p:bldP spid="18462" grpId="0"/>
      <p:bldP spid="91" grpId="0" animBg="1"/>
      <p:bldP spid="18464" grpId="0"/>
      <p:bldP spid="18465" grpId="0"/>
      <p:bldP spid="58" grpId="0" animBg="1"/>
      <p:bldP spid="59" grpId="0" animBg="1"/>
      <p:bldP spid="18468" grpId="0"/>
      <p:bldP spid="77" grpId="0"/>
      <p:bldP spid="184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Connector 99"/>
          <p:cNvCxnSpPr/>
          <p:nvPr/>
        </p:nvCxnSpPr>
        <p:spPr>
          <a:xfrm>
            <a:off x="4103688" y="1268413"/>
            <a:ext cx="3941762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99"/>
          <p:cNvCxnSpPr/>
          <p:nvPr/>
        </p:nvCxnSpPr>
        <p:spPr>
          <a:xfrm flipH="1" flipV="1">
            <a:off x="1036638" y="1239838"/>
            <a:ext cx="23812" cy="226695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99"/>
          <p:cNvCxnSpPr/>
          <p:nvPr/>
        </p:nvCxnSpPr>
        <p:spPr>
          <a:xfrm>
            <a:off x="141288" y="5389563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068388" y="3624263"/>
            <a:ext cx="0" cy="35877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Arc 100"/>
          <p:cNvSpPr/>
          <p:nvPr/>
        </p:nvSpPr>
        <p:spPr>
          <a:xfrm rot="20807828" flipH="1">
            <a:off x="3559175" y="1135063"/>
            <a:ext cx="674688" cy="1857375"/>
          </a:xfrm>
          <a:prstGeom prst="arc">
            <a:avLst>
              <a:gd name="adj1" fmla="val 16200000"/>
              <a:gd name="adj2" fmla="val 4971517"/>
            </a:avLst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88200" y="2732088"/>
            <a:ext cx="1657350" cy="866775"/>
          </a:xfrm>
          <a:prstGeom prst="rect">
            <a:avLst/>
          </a:prstGeom>
          <a:solidFill>
            <a:srgbClr val="F698E9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88200" y="1629296"/>
            <a:ext cx="1657350" cy="863600"/>
          </a:xfrm>
          <a:prstGeom prst="rect">
            <a:avLst/>
          </a:prstGeom>
          <a:solidFill>
            <a:srgbClr val="F698E9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25725" y="4630738"/>
            <a:ext cx="1027113" cy="863600"/>
          </a:xfrm>
          <a:prstGeom prst="rect">
            <a:avLst/>
          </a:prstGeom>
          <a:solidFill>
            <a:srgbClr val="F8B2EE"/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0186" name="Title 7"/>
          <p:cNvSpPr txBox="1">
            <a:spLocks/>
          </p:cNvSpPr>
          <p:nvPr/>
        </p:nvSpPr>
        <p:spPr bwMode="auto">
          <a:xfrm>
            <a:off x="676275" y="152541"/>
            <a:ext cx="77724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Product Journey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07250" y="3856038"/>
            <a:ext cx="1655763" cy="866775"/>
          </a:xfrm>
          <a:prstGeom prst="rect">
            <a:avLst/>
          </a:prstGeom>
          <a:solidFill>
            <a:srgbClr val="F698E9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825" y="5027613"/>
            <a:ext cx="1657350" cy="863600"/>
          </a:xfrm>
          <a:prstGeom prst="rect">
            <a:avLst/>
          </a:prstGeom>
          <a:solidFill>
            <a:srgbClr val="F698E9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1" name="TextBox 11"/>
          <p:cNvSpPr txBox="1">
            <a:spLocks noChangeArrowheads="1"/>
          </p:cNvSpPr>
          <p:nvPr/>
        </p:nvSpPr>
        <p:spPr bwMode="auto">
          <a:xfrm>
            <a:off x="7275512" y="2873375"/>
            <a:ext cx="1519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dirty="0">
                <a:solidFill>
                  <a:srgbClr val="000000"/>
                </a:solidFill>
                <a:latin typeface="Calibri" pitchFamily="34" charset="0"/>
              </a:rPr>
              <a:t>Clinician Ready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dirty="0">
                <a:solidFill>
                  <a:srgbClr val="000000"/>
                </a:solidFill>
                <a:latin typeface="Calibri" pitchFamily="34" charset="0"/>
              </a:rPr>
              <a:t>to Administer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5225" y="958850"/>
            <a:ext cx="1655763" cy="863600"/>
          </a:xfrm>
          <a:prstGeom prst="rect">
            <a:avLst/>
          </a:prstGeom>
          <a:solidFill>
            <a:srgbClr val="F698E9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825" y="3856038"/>
            <a:ext cx="1657350" cy="866775"/>
          </a:xfrm>
          <a:prstGeom prst="rect">
            <a:avLst/>
          </a:prstGeom>
          <a:solidFill>
            <a:srgbClr val="F698E9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4" name="TextBox 17"/>
          <p:cNvSpPr txBox="1">
            <a:spLocks noChangeArrowheads="1"/>
          </p:cNvSpPr>
          <p:nvPr/>
        </p:nvSpPr>
        <p:spPr bwMode="auto">
          <a:xfrm>
            <a:off x="354013" y="5167313"/>
            <a:ext cx="1487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Apheresis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Centre</a:t>
            </a:r>
          </a:p>
        </p:txBody>
      </p:sp>
      <p:sp>
        <p:nvSpPr>
          <p:cNvPr id="17425" name="TextBox 18"/>
          <p:cNvSpPr txBox="1">
            <a:spLocks noChangeArrowheads="1"/>
          </p:cNvSpPr>
          <p:nvPr/>
        </p:nvSpPr>
        <p:spPr bwMode="auto">
          <a:xfrm>
            <a:off x="2519363" y="1144588"/>
            <a:ext cx="151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Stem Cell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Lab</a:t>
            </a:r>
          </a:p>
        </p:txBody>
      </p:sp>
      <p:sp>
        <p:nvSpPr>
          <p:cNvPr id="17426" name="TextBox 19"/>
          <p:cNvSpPr txBox="1">
            <a:spLocks noChangeArrowheads="1"/>
          </p:cNvSpPr>
          <p:nvPr/>
        </p:nvSpPr>
        <p:spPr bwMode="auto">
          <a:xfrm>
            <a:off x="7375525" y="1763093"/>
            <a:ext cx="1282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dirty="0">
                <a:solidFill>
                  <a:srgbClr val="000000"/>
                </a:solidFill>
                <a:latin typeface="Calibri" pitchFamily="34" charset="0"/>
              </a:rPr>
              <a:t>Clinical Area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dirty="0">
                <a:solidFill>
                  <a:srgbClr val="000000"/>
                </a:solidFill>
                <a:latin typeface="Calibri" pitchFamily="34" charset="0"/>
              </a:rPr>
              <a:t>Defrost</a:t>
            </a:r>
          </a:p>
        </p:txBody>
      </p:sp>
      <p:sp>
        <p:nvSpPr>
          <p:cNvPr id="17427" name="TextBox 20"/>
          <p:cNvSpPr txBox="1">
            <a:spLocks noChangeArrowheads="1"/>
          </p:cNvSpPr>
          <p:nvPr/>
        </p:nvSpPr>
        <p:spPr bwMode="auto">
          <a:xfrm>
            <a:off x="481806" y="3952875"/>
            <a:ext cx="1227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Stem Cell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Lab</a:t>
            </a:r>
          </a:p>
        </p:txBody>
      </p:sp>
      <p:sp>
        <p:nvSpPr>
          <p:cNvPr id="17428" name="TextBox 24"/>
          <p:cNvSpPr txBox="1">
            <a:spLocks noChangeArrowheads="1"/>
          </p:cNvSpPr>
          <p:nvPr/>
        </p:nvSpPr>
        <p:spPr bwMode="auto">
          <a:xfrm>
            <a:off x="7446168" y="3966369"/>
            <a:ext cx="1141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>
                <a:solidFill>
                  <a:srgbClr val="000000"/>
                </a:solidFill>
                <a:latin typeface="Calibri" pitchFamily="34" charset="0"/>
              </a:rPr>
              <a:t>In-patient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>
                <a:solidFill>
                  <a:srgbClr val="000000"/>
                </a:solidFill>
                <a:latin typeface="Calibri" pitchFamily="34" charset="0"/>
              </a:rPr>
              <a:t>Oncology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>
                <a:solidFill>
                  <a:srgbClr val="000000"/>
                </a:solidFill>
                <a:latin typeface="Calibri" pitchFamily="34" charset="0"/>
              </a:rPr>
              <a:t>Administration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0350" y="2760663"/>
            <a:ext cx="1670050" cy="863600"/>
          </a:xfrm>
          <a:prstGeom prst="rect">
            <a:avLst/>
          </a:prstGeom>
          <a:solidFill>
            <a:srgbClr val="F698E9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30" name="TextBox 32"/>
          <p:cNvSpPr txBox="1">
            <a:spLocks noChangeArrowheads="1"/>
          </p:cNvSpPr>
          <p:nvPr/>
        </p:nvSpPr>
        <p:spPr bwMode="auto">
          <a:xfrm>
            <a:off x="2725738" y="4739482"/>
            <a:ext cx="827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 dirty="0">
                <a:solidFill>
                  <a:srgbClr val="000000"/>
                </a:solidFill>
                <a:latin typeface="Calibri" pitchFamily="34" charset="0"/>
              </a:rPr>
              <a:t>Procurement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 dirty="0">
                <a:solidFill>
                  <a:srgbClr val="000000"/>
                </a:solidFill>
                <a:latin typeface="Calibri" pitchFamily="34" charset="0"/>
              </a:rPr>
              <a:t>of the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 dirty="0">
                <a:solidFill>
                  <a:srgbClr val="000000"/>
                </a:solidFill>
                <a:latin typeface="Calibri" pitchFamily="34" charset="0"/>
              </a:rPr>
              <a:t>Starting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 dirty="0">
                <a:solidFill>
                  <a:srgbClr val="000000"/>
                </a:solidFill>
                <a:latin typeface="Calibri" pitchFamily="34" charset="0"/>
              </a:rPr>
              <a:t> material</a:t>
            </a:r>
          </a:p>
        </p:txBody>
      </p:sp>
      <p:sp>
        <p:nvSpPr>
          <p:cNvPr id="35" name="Oval 34"/>
          <p:cNvSpPr/>
          <p:nvPr/>
        </p:nvSpPr>
        <p:spPr>
          <a:xfrm>
            <a:off x="2268538" y="3325813"/>
            <a:ext cx="1089025" cy="674687"/>
          </a:xfrm>
          <a:prstGeom prst="ellipse">
            <a:avLst/>
          </a:prstGeom>
          <a:solidFill>
            <a:srgbClr val="F8B2EE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62188" y="3373438"/>
            <a:ext cx="11271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Cryopreservation</a:t>
            </a:r>
          </a:p>
        </p:txBody>
      </p:sp>
      <p:sp>
        <p:nvSpPr>
          <p:cNvPr id="17433" name="TextBox 36"/>
          <p:cNvSpPr txBox="1">
            <a:spLocks noChangeArrowheads="1"/>
          </p:cNvSpPr>
          <p:nvPr/>
        </p:nvSpPr>
        <p:spPr bwMode="auto">
          <a:xfrm>
            <a:off x="354013" y="2902744"/>
            <a:ext cx="14557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Manufacturing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Centre</a:t>
            </a:r>
          </a:p>
        </p:txBody>
      </p:sp>
      <p:sp>
        <p:nvSpPr>
          <p:cNvPr id="38" name="Oval 37"/>
          <p:cNvSpPr/>
          <p:nvPr/>
        </p:nvSpPr>
        <p:spPr>
          <a:xfrm>
            <a:off x="3070225" y="3987800"/>
            <a:ext cx="1054100" cy="569913"/>
          </a:xfrm>
          <a:prstGeom prst="ellipse">
            <a:avLst/>
          </a:prstGeom>
          <a:solidFill>
            <a:srgbClr val="F8B2EE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03675" y="2063750"/>
            <a:ext cx="1090613" cy="823913"/>
          </a:xfrm>
          <a:prstGeom prst="ellipse">
            <a:avLst/>
          </a:prstGeom>
          <a:solidFill>
            <a:srgbClr val="F8B2EE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559175" y="2970213"/>
            <a:ext cx="1090613" cy="536575"/>
          </a:xfrm>
          <a:prstGeom prst="ellipse">
            <a:avLst/>
          </a:prstGeom>
          <a:solidFill>
            <a:srgbClr val="F8B2EE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44950" y="2191259"/>
            <a:ext cx="1035050" cy="577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Receipt &amp;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Verification for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52788" y="4164013"/>
            <a:ext cx="7286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Packaging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1893888" y="3937000"/>
            <a:ext cx="519112" cy="1905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4" idx="1"/>
          </p:cNvCxnSpPr>
          <p:nvPr/>
        </p:nvCxnSpPr>
        <p:spPr>
          <a:xfrm flipH="1">
            <a:off x="1893888" y="5062538"/>
            <a:ext cx="731837" cy="32702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981450" y="1822450"/>
            <a:ext cx="285750" cy="34131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821906" y="3111500"/>
            <a:ext cx="60483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cxnSp>
        <p:nvCxnSpPr>
          <p:cNvPr id="99" name="Straight Connector 98"/>
          <p:cNvCxnSpPr>
            <a:stCxn id="14" idx="3"/>
          </p:cNvCxnSpPr>
          <p:nvPr/>
        </p:nvCxnSpPr>
        <p:spPr>
          <a:xfrm>
            <a:off x="1908175" y="4291013"/>
            <a:ext cx="1162050" cy="793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1" idx="0"/>
            <a:endCxn id="14" idx="2"/>
          </p:cNvCxnSpPr>
          <p:nvPr/>
        </p:nvCxnSpPr>
        <p:spPr>
          <a:xfrm flipV="1">
            <a:off x="1079500" y="4722813"/>
            <a:ext cx="0" cy="3048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4" idx="2"/>
            <a:endCxn id="15" idx="0"/>
          </p:cNvCxnSpPr>
          <p:nvPr/>
        </p:nvCxnSpPr>
        <p:spPr>
          <a:xfrm>
            <a:off x="8016875" y="2492896"/>
            <a:ext cx="0" cy="239192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016875" y="3598863"/>
            <a:ext cx="0" cy="25717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99"/>
          <p:cNvCxnSpPr/>
          <p:nvPr/>
        </p:nvCxnSpPr>
        <p:spPr>
          <a:xfrm flipH="1">
            <a:off x="8027988" y="1268413"/>
            <a:ext cx="11112" cy="33655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99"/>
          <p:cNvCxnSpPr/>
          <p:nvPr/>
        </p:nvCxnSpPr>
        <p:spPr>
          <a:xfrm>
            <a:off x="1036638" y="1268413"/>
            <a:ext cx="1398587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1600" y="3111500"/>
            <a:ext cx="1397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99"/>
          <p:cNvCxnSpPr/>
          <p:nvPr/>
        </p:nvCxnSpPr>
        <p:spPr>
          <a:xfrm flipH="1" flipV="1">
            <a:off x="96838" y="3111500"/>
            <a:ext cx="23812" cy="226695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0" name="Picture 4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  <p:pic>
        <p:nvPicPr>
          <p:cNvPr id="51" name="Picture 50" descr="Description: https://www.sps.nhs.uk/wp-content/uploads/2016/08/SPS_Emailfooterfinalweb_201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96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34" grpId="0" animBg="1"/>
      <p:bldP spid="10" grpId="0" animBg="1"/>
      <p:bldP spid="11" grpId="0" animBg="1"/>
      <p:bldP spid="17421" grpId="0"/>
      <p:bldP spid="13" grpId="0" animBg="1"/>
      <p:bldP spid="14" grpId="0" animBg="1"/>
      <p:bldP spid="17424" grpId="0"/>
      <p:bldP spid="17425" grpId="0"/>
      <p:bldP spid="17426" grpId="0"/>
      <p:bldP spid="17427" grpId="0"/>
      <p:bldP spid="17428" grpId="0"/>
      <p:bldP spid="32" grpId="0" animBg="1"/>
      <p:bldP spid="17430" grpId="0"/>
      <p:bldP spid="35" grpId="0" animBg="1"/>
      <p:bldP spid="36" grpId="0"/>
      <p:bldP spid="17433" grpId="0"/>
      <p:bldP spid="38" grpId="0" animBg="1"/>
      <p:bldP spid="40" grpId="0" animBg="1"/>
      <p:bldP spid="41" grpId="0" animBg="1"/>
      <p:bldP spid="39" grpId="0"/>
      <p:bldP spid="42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99"/>
          <p:cNvCxnSpPr/>
          <p:nvPr/>
        </p:nvCxnSpPr>
        <p:spPr>
          <a:xfrm>
            <a:off x="106363" y="5389563"/>
            <a:ext cx="288925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349875" y="2305050"/>
            <a:ext cx="1087438" cy="628650"/>
          </a:xfrm>
          <a:prstGeom prst="ellipse">
            <a:avLst/>
          </a:prstGeom>
          <a:solidFill>
            <a:srgbClr val="DAE7F6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8007350" y="3573463"/>
            <a:ext cx="9525" cy="28733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95375" y="2446338"/>
            <a:ext cx="0" cy="334962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068388" y="3624263"/>
            <a:ext cx="0" cy="35877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99"/>
          <p:cNvCxnSpPr/>
          <p:nvPr/>
        </p:nvCxnSpPr>
        <p:spPr>
          <a:xfrm flipH="1">
            <a:off x="1104900" y="1268413"/>
            <a:ext cx="11113" cy="33655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99"/>
          <p:cNvCxnSpPr/>
          <p:nvPr/>
        </p:nvCxnSpPr>
        <p:spPr>
          <a:xfrm>
            <a:off x="8027988" y="5738813"/>
            <a:ext cx="0" cy="42703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Arc 100"/>
          <p:cNvSpPr/>
          <p:nvPr/>
        </p:nvSpPr>
        <p:spPr>
          <a:xfrm rot="20807828" flipH="1">
            <a:off x="3559175" y="1135063"/>
            <a:ext cx="674688" cy="1857375"/>
          </a:xfrm>
          <a:prstGeom prst="arc">
            <a:avLst>
              <a:gd name="adj1" fmla="val 16200000"/>
              <a:gd name="adj2" fmla="val 4971517"/>
            </a:avLst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88200" y="2732088"/>
            <a:ext cx="1657350" cy="866775"/>
          </a:xfrm>
          <a:prstGeom prst="rect">
            <a:avLst/>
          </a:prstGeom>
          <a:solidFill>
            <a:srgbClr val="F698E9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88200" y="1585913"/>
            <a:ext cx="1657350" cy="863600"/>
          </a:xfrm>
          <a:prstGeom prst="rect">
            <a:avLst/>
          </a:prstGeom>
          <a:solidFill>
            <a:srgbClr val="F698E9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cxnSp>
        <p:nvCxnSpPr>
          <p:cNvPr id="72" name="Straight Connector 71"/>
          <p:cNvCxnSpPr>
            <a:endCxn id="61" idx="0"/>
          </p:cNvCxnSpPr>
          <p:nvPr/>
        </p:nvCxnSpPr>
        <p:spPr>
          <a:xfrm>
            <a:off x="1704975" y="5903913"/>
            <a:ext cx="161925" cy="1397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4" idx="0"/>
          </p:cNvCxnSpPr>
          <p:nvPr/>
        </p:nvCxnSpPr>
        <p:spPr>
          <a:xfrm flipH="1" flipV="1">
            <a:off x="741363" y="5888038"/>
            <a:ext cx="0" cy="133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625725" y="4630738"/>
            <a:ext cx="1027113" cy="863600"/>
          </a:xfrm>
          <a:prstGeom prst="rect">
            <a:avLst/>
          </a:prstGeom>
          <a:solidFill>
            <a:srgbClr val="F8B2EE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07250" y="3856038"/>
            <a:ext cx="1655763" cy="866775"/>
          </a:xfrm>
          <a:prstGeom prst="rect">
            <a:avLst/>
          </a:prstGeom>
          <a:solidFill>
            <a:srgbClr val="F698E9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825" y="5027613"/>
            <a:ext cx="1657350" cy="863600"/>
          </a:xfrm>
          <a:prstGeom prst="rect">
            <a:avLst/>
          </a:prstGeom>
          <a:solidFill>
            <a:srgbClr val="F698E9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2241" name="TextBox 11"/>
          <p:cNvSpPr txBox="1">
            <a:spLocks noChangeArrowheads="1"/>
          </p:cNvSpPr>
          <p:nvPr/>
        </p:nvSpPr>
        <p:spPr bwMode="auto">
          <a:xfrm>
            <a:off x="7258050" y="2882900"/>
            <a:ext cx="1517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Clinician Ready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to Administer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47925" y="958850"/>
            <a:ext cx="1655763" cy="863600"/>
          </a:xfrm>
          <a:prstGeom prst="rect">
            <a:avLst/>
          </a:prstGeom>
          <a:solidFill>
            <a:srgbClr val="F698E9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825" y="3856038"/>
            <a:ext cx="1657350" cy="866775"/>
          </a:xfrm>
          <a:prstGeom prst="rect">
            <a:avLst/>
          </a:prstGeom>
          <a:solidFill>
            <a:srgbClr val="F698E9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8763" y="1585913"/>
            <a:ext cx="1655762" cy="86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2245" name="TextBox 17"/>
          <p:cNvSpPr txBox="1">
            <a:spLocks noChangeArrowheads="1"/>
          </p:cNvSpPr>
          <p:nvPr/>
        </p:nvSpPr>
        <p:spPr bwMode="auto">
          <a:xfrm>
            <a:off x="342900" y="5173663"/>
            <a:ext cx="1487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Apheresis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Centre</a:t>
            </a:r>
          </a:p>
        </p:txBody>
      </p:sp>
      <p:sp>
        <p:nvSpPr>
          <p:cNvPr id="52246" name="TextBox 18"/>
          <p:cNvSpPr txBox="1">
            <a:spLocks noChangeArrowheads="1"/>
          </p:cNvSpPr>
          <p:nvPr/>
        </p:nvSpPr>
        <p:spPr bwMode="auto">
          <a:xfrm>
            <a:off x="2541588" y="1082675"/>
            <a:ext cx="151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Stem Cell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Lab</a:t>
            </a:r>
          </a:p>
        </p:txBody>
      </p:sp>
      <p:sp>
        <p:nvSpPr>
          <p:cNvPr id="52247" name="TextBox 19"/>
          <p:cNvSpPr txBox="1">
            <a:spLocks noChangeArrowheads="1"/>
          </p:cNvSpPr>
          <p:nvPr/>
        </p:nvSpPr>
        <p:spPr bwMode="auto">
          <a:xfrm>
            <a:off x="7386638" y="1708150"/>
            <a:ext cx="1281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Clinical Area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Defrost</a:t>
            </a:r>
          </a:p>
        </p:txBody>
      </p:sp>
      <p:sp>
        <p:nvSpPr>
          <p:cNvPr id="52248" name="TextBox 20"/>
          <p:cNvSpPr txBox="1">
            <a:spLocks noChangeArrowheads="1"/>
          </p:cNvSpPr>
          <p:nvPr/>
        </p:nvSpPr>
        <p:spPr bwMode="auto">
          <a:xfrm>
            <a:off x="455613" y="3997325"/>
            <a:ext cx="1225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Stem Cell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Lab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07250" y="5024438"/>
            <a:ext cx="1655763" cy="86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8588" y="5695950"/>
            <a:ext cx="1655762" cy="86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2251" name="TextBox 24"/>
          <p:cNvSpPr txBox="1">
            <a:spLocks noChangeArrowheads="1"/>
          </p:cNvSpPr>
          <p:nvPr/>
        </p:nvSpPr>
        <p:spPr bwMode="auto">
          <a:xfrm>
            <a:off x="7478713" y="3959225"/>
            <a:ext cx="1141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>
                <a:solidFill>
                  <a:srgbClr val="000000"/>
                </a:solidFill>
                <a:latin typeface="Calibri" pitchFamily="34" charset="0"/>
              </a:rPr>
              <a:t>In-patient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>
                <a:solidFill>
                  <a:srgbClr val="000000"/>
                </a:solidFill>
                <a:latin typeface="Calibri" pitchFamily="34" charset="0"/>
              </a:rPr>
              <a:t>Oncology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>
                <a:solidFill>
                  <a:srgbClr val="000000"/>
                </a:solidFill>
                <a:latin typeface="Calibri" pitchFamily="34" charset="0"/>
              </a:rPr>
              <a:t>Administration</a:t>
            </a:r>
          </a:p>
        </p:txBody>
      </p:sp>
      <p:sp>
        <p:nvSpPr>
          <p:cNvPr id="52252" name="TextBox 25"/>
          <p:cNvSpPr txBox="1">
            <a:spLocks noChangeArrowheads="1"/>
          </p:cNvSpPr>
          <p:nvPr/>
        </p:nvSpPr>
        <p:spPr bwMode="auto">
          <a:xfrm>
            <a:off x="2771775" y="5818188"/>
            <a:ext cx="1463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Clinical Area Oncology</a:t>
            </a:r>
          </a:p>
        </p:txBody>
      </p:sp>
      <p:sp>
        <p:nvSpPr>
          <p:cNvPr id="52253" name="TextBox 30"/>
          <p:cNvSpPr txBox="1">
            <a:spLocks noChangeArrowheads="1"/>
          </p:cNvSpPr>
          <p:nvPr/>
        </p:nvSpPr>
        <p:spPr bwMode="auto">
          <a:xfrm>
            <a:off x="303212" y="1894681"/>
            <a:ext cx="1584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dirty="0">
                <a:solidFill>
                  <a:srgbClr val="000000"/>
                </a:solidFill>
                <a:latin typeface="Calibri" pitchFamily="34" charset="0"/>
              </a:rPr>
              <a:t>Day Case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0350" y="2760663"/>
            <a:ext cx="1670050" cy="863600"/>
          </a:xfrm>
          <a:prstGeom prst="rect">
            <a:avLst/>
          </a:prstGeom>
          <a:solidFill>
            <a:srgbClr val="F698E9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2255" name="TextBox 32"/>
          <p:cNvSpPr txBox="1">
            <a:spLocks noChangeArrowheads="1"/>
          </p:cNvSpPr>
          <p:nvPr/>
        </p:nvSpPr>
        <p:spPr bwMode="auto">
          <a:xfrm>
            <a:off x="2752725" y="4748213"/>
            <a:ext cx="827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latin typeface="Calibri" pitchFamily="34" charset="0"/>
              </a:rPr>
              <a:t>Procurement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latin typeface="Calibri" pitchFamily="34" charset="0"/>
              </a:rPr>
              <a:t>of the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latin typeface="Calibri" pitchFamily="34" charset="0"/>
              </a:rPr>
              <a:t>Starting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latin typeface="Calibri" pitchFamily="34" charset="0"/>
              </a:rPr>
              <a:t> material</a:t>
            </a:r>
          </a:p>
        </p:txBody>
      </p:sp>
      <p:sp>
        <p:nvSpPr>
          <p:cNvPr id="35" name="Oval 34"/>
          <p:cNvSpPr/>
          <p:nvPr/>
        </p:nvSpPr>
        <p:spPr>
          <a:xfrm>
            <a:off x="2268538" y="3325813"/>
            <a:ext cx="1089025" cy="674687"/>
          </a:xfrm>
          <a:prstGeom prst="ellipse">
            <a:avLst/>
          </a:prstGeom>
          <a:solidFill>
            <a:srgbClr val="F8B2EE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49488" y="3416300"/>
            <a:ext cx="11271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Cryopreservation</a:t>
            </a:r>
          </a:p>
        </p:txBody>
      </p:sp>
      <p:sp>
        <p:nvSpPr>
          <p:cNvPr id="52258" name="TextBox 36"/>
          <p:cNvSpPr txBox="1">
            <a:spLocks noChangeArrowheads="1"/>
          </p:cNvSpPr>
          <p:nvPr/>
        </p:nvSpPr>
        <p:spPr bwMode="auto">
          <a:xfrm>
            <a:off x="366713" y="2946400"/>
            <a:ext cx="1457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Manufacturing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Centre</a:t>
            </a:r>
          </a:p>
        </p:txBody>
      </p:sp>
      <p:sp>
        <p:nvSpPr>
          <p:cNvPr id="38" name="Oval 37"/>
          <p:cNvSpPr/>
          <p:nvPr/>
        </p:nvSpPr>
        <p:spPr>
          <a:xfrm>
            <a:off x="3070225" y="3987800"/>
            <a:ext cx="1054100" cy="569913"/>
          </a:xfrm>
          <a:prstGeom prst="ellipse">
            <a:avLst/>
          </a:prstGeom>
          <a:solidFill>
            <a:srgbClr val="F8B2EE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03675" y="2063750"/>
            <a:ext cx="1090613" cy="823913"/>
          </a:xfrm>
          <a:prstGeom prst="ellipse">
            <a:avLst/>
          </a:prstGeom>
          <a:solidFill>
            <a:srgbClr val="F8B2EE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559175" y="2970213"/>
            <a:ext cx="1090613" cy="536575"/>
          </a:xfrm>
          <a:prstGeom prst="ellipse">
            <a:avLst/>
          </a:prstGeom>
          <a:solidFill>
            <a:srgbClr val="F8B2EE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2262" name="TextBox 38"/>
          <p:cNvSpPr txBox="1">
            <a:spLocks noChangeArrowheads="1"/>
          </p:cNvSpPr>
          <p:nvPr/>
        </p:nvSpPr>
        <p:spPr bwMode="auto">
          <a:xfrm>
            <a:off x="4081463" y="2236788"/>
            <a:ext cx="9159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latin typeface="Calibri" pitchFamily="34" charset="0"/>
              </a:rPr>
              <a:t>Receipt &amp;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latin typeface="Calibri" pitchFamily="34" charset="0"/>
              </a:rPr>
              <a:t>Verification for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latin typeface="Calibri" pitchFamily="34" charset="0"/>
              </a:rPr>
              <a:t>Patient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49613" y="4103688"/>
            <a:ext cx="730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Packaging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1893888" y="3937000"/>
            <a:ext cx="519112" cy="1905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4" idx="1"/>
          </p:cNvCxnSpPr>
          <p:nvPr/>
        </p:nvCxnSpPr>
        <p:spPr>
          <a:xfrm flipH="1">
            <a:off x="1893888" y="5062538"/>
            <a:ext cx="731837" cy="32702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981450" y="1822450"/>
            <a:ext cx="285750" cy="34131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24663" y="5378450"/>
            <a:ext cx="363537" cy="16033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822700" y="3113088"/>
            <a:ext cx="603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56" name="Oval 55"/>
          <p:cNvSpPr/>
          <p:nvPr/>
        </p:nvSpPr>
        <p:spPr>
          <a:xfrm>
            <a:off x="3898900" y="4749800"/>
            <a:ext cx="1087438" cy="628650"/>
          </a:xfrm>
          <a:prstGeom prst="ellipse">
            <a:avLst/>
          </a:prstGeom>
          <a:solidFill>
            <a:srgbClr val="DAE7F6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cxnSp>
        <p:nvCxnSpPr>
          <p:cNvPr id="57" name="Straight Connector 56"/>
          <p:cNvCxnSpPr>
            <a:endCxn id="56" idx="4"/>
          </p:cNvCxnSpPr>
          <p:nvPr/>
        </p:nvCxnSpPr>
        <p:spPr>
          <a:xfrm flipV="1">
            <a:off x="3981450" y="5378450"/>
            <a:ext cx="460375" cy="3063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125913" y="4943475"/>
            <a:ext cx="6334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Consent</a:t>
            </a:r>
          </a:p>
        </p:txBody>
      </p:sp>
      <p:sp>
        <p:nvSpPr>
          <p:cNvPr id="61" name="Oval 60"/>
          <p:cNvSpPr/>
          <p:nvPr/>
        </p:nvSpPr>
        <p:spPr>
          <a:xfrm>
            <a:off x="1327150" y="6043613"/>
            <a:ext cx="1079500" cy="536575"/>
          </a:xfrm>
          <a:prstGeom prst="ellipse">
            <a:avLst/>
          </a:prstGeom>
          <a:solidFill>
            <a:srgbClr val="DAE7F6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38288" y="6138863"/>
            <a:ext cx="6572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Serology</a:t>
            </a:r>
          </a:p>
        </p:txBody>
      </p:sp>
      <p:sp>
        <p:nvSpPr>
          <p:cNvPr id="64" name="Oval 63"/>
          <p:cNvSpPr/>
          <p:nvPr/>
        </p:nvSpPr>
        <p:spPr>
          <a:xfrm>
            <a:off x="201613" y="6021388"/>
            <a:ext cx="1079500" cy="555625"/>
          </a:xfrm>
          <a:prstGeom prst="ellipse">
            <a:avLst/>
          </a:prstGeom>
          <a:solidFill>
            <a:srgbClr val="DAE7F6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2888" y="6129338"/>
            <a:ext cx="9620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Leukapheresis</a:t>
            </a:r>
            <a:endParaRPr lang="en-GB" sz="10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2393950" y="2097088"/>
            <a:ext cx="1079500" cy="654050"/>
          </a:xfrm>
          <a:prstGeom prst="ellipse">
            <a:avLst/>
          </a:prstGeom>
          <a:solidFill>
            <a:srgbClr val="DAE7F6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2277" name="TextBox 69"/>
          <p:cNvSpPr txBox="1">
            <a:spLocks noChangeArrowheads="1"/>
          </p:cNvSpPr>
          <p:nvPr/>
        </p:nvSpPr>
        <p:spPr bwMode="auto">
          <a:xfrm>
            <a:off x="2541588" y="2170113"/>
            <a:ext cx="7842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latin typeface="Calibri" pitchFamily="34" charset="0"/>
              </a:rPr>
              <a:t>Professional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latin typeface="Calibri" pitchFamily="34" charset="0"/>
              </a:rPr>
              <a:t>Bridging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latin typeface="Calibri" pitchFamily="34" charset="0"/>
              </a:rPr>
              <a:t>Chemo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938338" y="2052638"/>
            <a:ext cx="509587" cy="22066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279" name="TextBox 77"/>
          <p:cNvSpPr txBox="1">
            <a:spLocks noChangeArrowheads="1"/>
          </p:cNvSpPr>
          <p:nvPr/>
        </p:nvSpPr>
        <p:spPr bwMode="auto">
          <a:xfrm>
            <a:off x="5408613" y="2474913"/>
            <a:ext cx="9779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latin typeface="Calibri" pitchFamily="34" charset="0"/>
              </a:rPr>
              <a:t>Pre-Conditioning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5897563" y="1852613"/>
            <a:ext cx="0" cy="45243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5068888" y="5678488"/>
            <a:ext cx="1657350" cy="86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2282" name="Rectangle 89"/>
          <p:cNvSpPr>
            <a:spLocks noChangeArrowheads="1"/>
          </p:cNvSpPr>
          <p:nvPr/>
        </p:nvSpPr>
        <p:spPr bwMode="auto">
          <a:xfrm>
            <a:off x="7207250" y="5153025"/>
            <a:ext cx="16541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ICU Toxicity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Management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065713" y="979488"/>
            <a:ext cx="1655762" cy="866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2284" name="TextBox 91"/>
          <p:cNvSpPr txBox="1">
            <a:spLocks noChangeArrowheads="1"/>
          </p:cNvSpPr>
          <p:nvPr/>
        </p:nvSpPr>
        <p:spPr bwMode="auto">
          <a:xfrm>
            <a:off x="5403850" y="5802313"/>
            <a:ext cx="1020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+ 10 days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Home</a:t>
            </a:r>
          </a:p>
        </p:txBody>
      </p:sp>
      <p:sp>
        <p:nvSpPr>
          <p:cNvPr id="52285" name="TextBox 54"/>
          <p:cNvSpPr txBox="1">
            <a:spLocks noChangeArrowheads="1"/>
          </p:cNvSpPr>
          <p:nvPr/>
        </p:nvSpPr>
        <p:spPr bwMode="auto">
          <a:xfrm>
            <a:off x="5137150" y="1187450"/>
            <a:ext cx="1512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</a:rPr>
              <a:t>In-Patient</a:t>
            </a:r>
          </a:p>
        </p:txBody>
      </p:sp>
      <p:cxnSp>
        <p:nvCxnSpPr>
          <p:cNvPr id="99" name="Straight Connector 98"/>
          <p:cNvCxnSpPr>
            <a:stCxn id="14" idx="3"/>
          </p:cNvCxnSpPr>
          <p:nvPr/>
        </p:nvCxnSpPr>
        <p:spPr>
          <a:xfrm>
            <a:off x="1908175" y="4291013"/>
            <a:ext cx="1162050" cy="793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807075" y="4908550"/>
            <a:ext cx="1087438" cy="628650"/>
          </a:xfrm>
          <a:prstGeom prst="ellipse">
            <a:avLst/>
          </a:prstGeom>
          <a:solidFill>
            <a:srgbClr val="DAE7F6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807075" y="4119563"/>
            <a:ext cx="1087438" cy="628650"/>
          </a:xfrm>
          <a:prstGeom prst="ellipse">
            <a:avLst/>
          </a:prstGeom>
          <a:solidFill>
            <a:srgbClr val="DAE7F6"/>
          </a:solidFill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2289" name="TextBox 61"/>
          <p:cNvSpPr txBox="1">
            <a:spLocks noChangeArrowheads="1"/>
          </p:cNvSpPr>
          <p:nvPr/>
        </p:nvSpPr>
        <p:spPr bwMode="auto">
          <a:xfrm>
            <a:off x="6046788" y="4202113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>
                <a:solidFill>
                  <a:srgbClr val="000000"/>
                </a:solidFill>
                <a:latin typeface="Calibri" pitchFamily="34" charset="0"/>
              </a:rPr>
              <a:t>Cytokine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>
                <a:solidFill>
                  <a:srgbClr val="000000"/>
                </a:solidFill>
                <a:latin typeface="Calibri" pitchFamily="34" charset="0"/>
              </a:rPr>
              <a:t>Release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>
                <a:solidFill>
                  <a:srgbClr val="000000"/>
                </a:solidFill>
                <a:latin typeface="Calibri" pitchFamily="34" charset="0"/>
              </a:rPr>
              <a:t>Syndrome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913438" y="5103813"/>
            <a:ext cx="8747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Neurological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6788150" y="4630738"/>
            <a:ext cx="415925" cy="48101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117975" y="1268413"/>
            <a:ext cx="95885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1" idx="0"/>
            <a:endCxn id="14" idx="2"/>
          </p:cNvCxnSpPr>
          <p:nvPr/>
        </p:nvCxnSpPr>
        <p:spPr>
          <a:xfrm flipV="1">
            <a:off x="1079500" y="4722813"/>
            <a:ext cx="0" cy="3048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3" idx="1"/>
          </p:cNvCxnSpPr>
          <p:nvPr/>
        </p:nvCxnSpPr>
        <p:spPr>
          <a:xfrm flipH="1" flipV="1">
            <a:off x="1914525" y="5689600"/>
            <a:ext cx="754063" cy="43815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4" idx="2"/>
            <a:endCxn id="15" idx="0"/>
          </p:cNvCxnSpPr>
          <p:nvPr/>
        </p:nvCxnSpPr>
        <p:spPr>
          <a:xfrm>
            <a:off x="8016875" y="2449513"/>
            <a:ext cx="0" cy="28257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10" idx="2"/>
            <a:endCxn id="22" idx="0"/>
          </p:cNvCxnSpPr>
          <p:nvPr/>
        </p:nvCxnSpPr>
        <p:spPr>
          <a:xfrm>
            <a:off x="8035925" y="4722813"/>
            <a:ext cx="0" cy="3016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6705600" y="6165850"/>
            <a:ext cx="13335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99"/>
          <p:cNvCxnSpPr/>
          <p:nvPr/>
        </p:nvCxnSpPr>
        <p:spPr>
          <a:xfrm flipH="1">
            <a:off x="8027988" y="1268413"/>
            <a:ext cx="11112" cy="33655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99"/>
          <p:cNvCxnSpPr/>
          <p:nvPr/>
        </p:nvCxnSpPr>
        <p:spPr>
          <a:xfrm>
            <a:off x="6726238" y="1268413"/>
            <a:ext cx="1319212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99"/>
          <p:cNvCxnSpPr/>
          <p:nvPr/>
        </p:nvCxnSpPr>
        <p:spPr>
          <a:xfrm>
            <a:off x="1116013" y="1268413"/>
            <a:ext cx="131921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01600" y="3111500"/>
            <a:ext cx="1397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99"/>
          <p:cNvCxnSpPr/>
          <p:nvPr/>
        </p:nvCxnSpPr>
        <p:spPr>
          <a:xfrm flipV="1">
            <a:off x="106363" y="3111500"/>
            <a:ext cx="0" cy="227806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303" name="Title 7"/>
          <p:cNvSpPr txBox="1">
            <a:spLocks/>
          </p:cNvSpPr>
          <p:nvPr/>
        </p:nvSpPr>
        <p:spPr bwMode="auto">
          <a:xfrm>
            <a:off x="684213" y="316796"/>
            <a:ext cx="7772400" cy="6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 smtClean="0">
                <a:solidFill>
                  <a:srgbClr val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Combined </a:t>
            </a:r>
            <a:r>
              <a:rPr lang="en-GB" altLang="en-US" sz="3600" b="1" dirty="0">
                <a:solidFill>
                  <a:srgbClr val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Journey</a:t>
            </a:r>
          </a:p>
        </p:txBody>
      </p:sp>
      <p:pic>
        <p:nvPicPr>
          <p:cNvPr id="84" name="Picture 8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  <p:pic>
        <p:nvPicPr>
          <p:cNvPr id="85" name="Picture 84" descr="Description: https://www.sps.nhs.uk/wp-content/uploads/2016/08/SPS_Emailfooterfinalweb_201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87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4094947" y="4014647"/>
            <a:ext cx="1872208" cy="74650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3" idx="1"/>
          </p:cNvCxnSpPr>
          <p:nvPr/>
        </p:nvCxnSpPr>
        <p:spPr>
          <a:xfrm flipV="1">
            <a:off x="3995936" y="2001419"/>
            <a:ext cx="2070230" cy="882889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940152" y="4518088"/>
            <a:ext cx="1872208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Cross 3"/>
          <p:cNvSpPr/>
          <p:nvPr/>
        </p:nvSpPr>
        <p:spPr>
          <a:xfrm>
            <a:off x="1295636" y="1556792"/>
            <a:ext cx="3960440" cy="3672408"/>
          </a:xfrm>
          <a:prstGeom prst="plus">
            <a:avLst>
              <a:gd name="adj" fmla="val 35113"/>
            </a:avLst>
          </a:prstGeom>
          <a:gradFill>
            <a:gsLst>
              <a:gs pos="0">
                <a:srgbClr val="FF000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0693" y="2928696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prstClr val="white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Commissioned Centre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40152" y="2699339"/>
            <a:ext cx="2880320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940152" y="4581128"/>
            <a:ext cx="1872208" cy="3600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Governance</a:t>
            </a:r>
            <a:endParaRPr lang="en-GB" sz="2000" b="1" dirty="0">
              <a:solidFill>
                <a:prstClr val="black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cxnSp>
        <p:nvCxnSpPr>
          <p:cNvPr id="15" name="Straight Connector 14"/>
          <p:cNvCxnSpPr>
            <a:endCxn id="9" idx="1"/>
          </p:cNvCxnSpPr>
          <p:nvPr/>
        </p:nvCxnSpPr>
        <p:spPr>
          <a:xfrm>
            <a:off x="5256076" y="3441004"/>
            <a:ext cx="810090" cy="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940152" y="1772816"/>
            <a:ext cx="1872208" cy="457200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940152" y="3164395"/>
            <a:ext cx="1872208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6166" y="1821396"/>
            <a:ext cx="1620180" cy="360040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1900" b="1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Clinical</a:t>
            </a:r>
            <a:endParaRPr lang="en-GB" sz="19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066166" y="3260981"/>
            <a:ext cx="1620180" cy="3600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Operational</a:t>
            </a:r>
            <a:endParaRPr lang="en-GB" sz="2000" b="1" dirty="0">
              <a:solidFill>
                <a:prstClr val="black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7" name="Picture 16" descr="Description: https://www.sps.nhs.uk/wp-content/uploads/2016/08/SPS_Emailfooterfinalweb_20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35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276" y="48101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b="1" dirty="0" smtClean="0"/>
              <a:t>The CAR-T Revolution?</a:t>
            </a:r>
            <a:endParaRPr lang="en-GB" sz="3600" b="1" dirty="0"/>
          </a:p>
        </p:txBody>
      </p:sp>
      <p:pic>
        <p:nvPicPr>
          <p:cNvPr id="46083" name="Picture 6" descr="Pie chart showing t-cells are predominant cell type in 2018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97" y="1484784"/>
            <a:ext cx="5986462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7"/>
            <a:ext cx="1544444" cy="864096"/>
          </a:xfrm>
          <a:prstGeom prst="rect">
            <a:avLst/>
          </a:prstGeom>
          <a:noFill/>
        </p:spPr>
      </p:pic>
      <p:pic>
        <p:nvPicPr>
          <p:cNvPr id="5" name="Picture 4" descr="Description: https://www.sps.nhs.uk/wp-content/uploads/2016/08/SPS_Emailfooterfinalweb_201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17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21088"/>
            <a:ext cx="8382000" cy="230425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sz="2800" b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eaLnBrk="1" hangingPunct="1">
              <a:defRPr/>
            </a:pPr>
            <a:endParaRPr lang="en-US" sz="2400" dirty="0" smtClean="0"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altLang="en-US" sz="14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en-US" altLang="en-US" sz="140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1400" dirty="0" smtClean="0">
                <a:solidFill>
                  <a:srgbClr val="FFFFFF"/>
                </a:solidFill>
                <a:latin typeface="Arial" pitchFamily="34" charset="0"/>
              </a:rPr>
              <a:t>   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844940" y="283687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1026" name="Picture 2" descr="C:\Users\HarrisonL5\AppData\Local\Microsoft\Windows\Temporary Internet Files\Content.IE5\41COQMT0\confused-bean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992" y="4636077"/>
            <a:ext cx="1190625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ignpost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6135" y="260648"/>
            <a:ext cx="18287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52320" y="515887"/>
            <a:ext cx="1319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Reg 1394/2007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34" name="Picture 10" descr="Image result for signpost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5236" y="823664"/>
            <a:ext cx="2174304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04051" y="1177007"/>
            <a:ext cx="1160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Governance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8" name="Picture 10" descr="Image result for signpost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92636" y="2015840"/>
            <a:ext cx="2174304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92086" y="2366106"/>
            <a:ext cx="1160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MA Products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3" name="Picture 10" descr="Image result for signpost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60" y="2930514"/>
            <a:ext cx="2174304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89240" y="328044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Pan UK Pharmacy </a:t>
            </a:r>
            <a:r>
              <a:rPr lang="en-GB" sz="1400" dirty="0" err="1" smtClean="0">
                <a:solidFill>
                  <a:schemeClr val="bg1"/>
                </a:solidFill>
              </a:rPr>
              <a:t>WG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36" name="Picture 12" descr="Image result for signpost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26" y="4728299"/>
            <a:ext cx="1368123" cy="183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4511491" y="3897302"/>
            <a:ext cx="3961793" cy="1512425"/>
          </a:xfrm>
          <a:prstGeom prst="cloudCallout">
            <a:avLst>
              <a:gd name="adj1" fmla="val -62902"/>
              <a:gd name="adj2" fmla="val 11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93907" y="4097468"/>
            <a:ext cx="3194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Horizon </a:t>
            </a:r>
            <a:r>
              <a:rPr lang="en-GB" sz="1600" dirty="0" smtClean="0">
                <a:solidFill>
                  <a:schemeClr val="bg1"/>
                </a:solidFill>
              </a:rPr>
              <a:t>Scanning/Commissioning</a:t>
            </a:r>
            <a:endParaRPr lang="en-GB" sz="1600" dirty="0" smtClean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Pharmacy Institutional Readiness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Workforce Planning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Education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1123" y="193286"/>
            <a:ext cx="564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Pharmacy’s ATMP Journey</a:t>
            </a:r>
            <a:endParaRPr lang="en-GB" sz="32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60" y="1565135"/>
            <a:ext cx="874728" cy="1140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" name="Picture 28" descr="Screen Shot 2018-02-15 at 15.04.3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21" y="789982"/>
            <a:ext cx="780205" cy="829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0" descr="Image result for signpost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1097" y="1619798"/>
            <a:ext cx="2174304" cy="193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45228" y="1981443"/>
            <a:ext cx="1160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Clinical Trials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" name="Picture 8" descr="C:\Users\HarrisonL5\AppData\Local\Microsoft\Windows\Temporary Internet Files\Content.IE5\8EKAN1EZ\road_png_stock_by_doloresdevelde-d55c9nc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04" y="1389340"/>
            <a:ext cx="7949852" cy="534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543" y="462832"/>
            <a:ext cx="6645424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Distribution of UK cell and gene </a:t>
            </a:r>
            <a:r>
              <a:rPr lang="en-GB" sz="24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GB" sz="24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GB" sz="24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therapy clinical </a:t>
            </a:r>
            <a:r>
              <a:rPr lang="en-GB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trials according </a:t>
            </a:r>
            <a:r>
              <a:rPr lang="en-GB" sz="24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GB" sz="24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GB" sz="24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to </a:t>
            </a:r>
            <a:r>
              <a:rPr lang="en-GB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therapeutic area in </a:t>
            </a:r>
            <a:r>
              <a:rPr lang="en-GB" sz="24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2018</a:t>
            </a:r>
            <a:endParaRPr lang="en-GB" sz="2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E17C0-0EA3-4D12-AE9A-35E8F4AAC40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78718" y="6244082"/>
            <a:ext cx="6913562" cy="260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Data from Cell and Gene Therapy Catapult Clinical databases</a:t>
            </a:r>
          </a:p>
        </p:txBody>
      </p:sp>
      <p:pic>
        <p:nvPicPr>
          <p:cNvPr id="25605" name="Picture 7" descr="Pie chart showing oncology as the largest therapeutic a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39" y="1844823"/>
            <a:ext cx="5500687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726" y="332657"/>
            <a:ext cx="1544444" cy="864096"/>
          </a:xfrm>
          <a:prstGeom prst="rect">
            <a:avLst/>
          </a:prstGeom>
          <a:noFill/>
        </p:spPr>
      </p:pic>
      <p:pic>
        <p:nvPicPr>
          <p:cNvPr id="8" name="Picture 7" descr="Description: https://www.sps.nhs.uk/wp-content/uploads/2016/08/SPS_Emailfooterfinalweb_201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40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654942"/>
            <a:ext cx="7772400" cy="1181993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NHS SPS Horizon </a:t>
            </a:r>
            <a:br>
              <a:rPr lang="en-GB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GB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Scanning for Marketed Products</a:t>
            </a:r>
            <a:endParaRPr lang="en-GB" sz="32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400800" cy="2304256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2800" b="1" dirty="0" smtClean="0">
                <a:solidFill>
                  <a:schemeClr val="tx1"/>
                </a:solidFill>
              </a:rPr>
              <a:t>Approximately: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66 products expected by 2024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11 – 12 for evaluation in </a:t>
            </a:r>
            <a:r>
              <a:rPr lang="en-GB" sz="2800" dirty="0" smtClean="0">
                <a:solidFill>
                  <a:schemeClr val="tx1"/>
                </a:solidFill>
              </a:rPr>
              <a:t>19/20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Invaluable Resource Prescribing Outlook with include an ATMP chapter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Image result for horizon scannin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3326157" cy="23332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1446"/>
            <a:ext cx="1544444" cy="864096"/>
          </a:xfrm>
          <a:prstGeom prst="rect">
            <a:avLst/>
          </a:prstGeom>
          <a:noFill/>
        </p:spPr>
      </p:pic>
      <p:pic>
        <p:nvPicPr>
          <p:cNvPr id="7" name="Picture 6" descr="Description: https://www.sps.nhs.uk/wp-content/uploads/2016/08/SPS_Emailfooterfinalweb_201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22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12" y="1340768"/>
            <a:ext cx="7056784" cy="43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rrisonL5\AppData\Local\Microsoft\Windows\Temporary Internet Files\Content.IE5\23G7MJ9Z\320px-Rainbow-diagram-ROYGBIV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4" y="2988959"/>
            <a:ext cx="1995052" cy="6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7808" y="215993"/>
            <a:ext cx="7772400" cy="935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Developers Journey</a:t>
            </a:r>
            <a:endParaRPr lang="en-GB" sz="3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59" y="332656"/>
            <a:ext cx="1544444" cy="864096"/>
          </a:xfrm>
          <a:prstGeom prst="rect">
            <a:avLst/>
          </a:prstGeom>
          <a:noFill/>
        </p:spPr>
      </p:pic>
      <p:pic>
        <p:nvPicPr>
          <p:cNvPr id="10" name="Picture 9" descr="Description: https://www.sps.nhs.uk/wp-content/uploads/2016/08/SPS_Emailfooterfinalweb_2016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36" y="332656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6604" y="184440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Research</a:t>
            </a:r>
            <a:endParaRPr lang="en-GB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1428901"/>
            <a:ext cx="175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Process Engineering/</a:t>
            </a:r>
          </a:p>
          <a:p>
            <a:r>
              <a:rPr lang="en-GB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Development</a:t>
            </a:r>
            <a:endParaRPr lang="en-GB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3501008"/>
            <a:ext cx="1676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Manufacturing</a:t>
            </a:r>
            <a:endParaRPr lang="en-GB" sz="1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7382" y="259845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Clinical Trials</a:t>
            </a:r>
            <a:endParaRPr lang="en-GB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3293" y="3413214"/>
            <a:ext cx="142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Marketing Application</a:t>
            </a:r>
            <a:endParaRPr lang="en-GB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5343" y="5685822"/>
            <a:ext cx="7309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What keeps patients safe?</a:t>
            </a:r>
          </a:p>
          <a:p>
            <a:r>
              <a:rPr lang="en-GB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Regulatory Controls: GMP &amp; </a:t>
            </a:r>
            <a:r>
              <a:rPr lang="en-GB" sz="16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GCP</a:t>
            </a:r>
            <a:endParaRPr lang="en-GB" sz="1600" b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GB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Clinical trials risks controlled if key stakeholders are engaged.</a:t>
            </a:r>
            <a:endParaRPr lang="en-GB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Right Arrow 4"/>
          <p:cNvSpPr/>
          <p:nvPr/>
        </p:nvSpPr>
        <p:spPr>
          <a:xfrm rot="10619290">
            <a:off x="6430168" y="2171100"/>
            <a:ext cx="648072" cy="17759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1051074">
            <a:off x="4705962" y="2724994"/>
            <a:ext cx="648072" cy="2638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947937">
            <a:off x="4304769" y="3266161"/>
            <a:ext cx="648072" cy="2799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3535745">
            <a:off x="5740221" y="2360785"/>
            <a:ext cx="391774" cy="2764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1578621">
            <a:off x="5518791" y="3642416"/>
            <a:ext cx="648072" cy="2799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10619290">
            <a:off x="5497220" y="4434237"/>
            <a:ext cx="648072" cy="2799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10626333">
            <a:off x="2706447" y="4441998"/>
            <a:ext cx="648072" cy="2799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 rot="11243399">
            <a:off x="4094155" y="4408139"/>
            <a:ext cx="648072" cy="2799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3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HarrisonL5\AppData\Local\Microsoft\Windows\Temporary Internet Files\Content.IE5\8EKAN1EZ\road_png_stock_by_doloresdevelde-d55c9nc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8" y="1193550"/>
            <a:ext cx="8862654" cy="54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7845" y="330729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Implementation </a:t>
            </a:r>
          </a:p>
          <a:p>
            <a:pPr algn="ctr"/>
            <a:r>
              <a:rPr lang="en-GB" sz="3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Journey</a:t>
            </a:r>
            <a:endParaRPr lang="en-GB" sz="3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3560"/>
            <a:ext cx="1544444" cy="864096"/>
          </a:xfrm>
          <a:prstGeom prst="rect">
            <a:avLst/>
          </a:prstGeom>
          <a:noFill/>
        </p:spPr>
      </p:pic>
      <p:pic>
        <p:nvPicPr>
          <p:cNvPr id="31" name="Picture 30" descr="Description: https://www.sps.nhs.uk/wp-content/uploads/2016/08/SPS_Emailfooterfinalweb_201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36" y="332656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HarrisonL5\AppData\Local\Microsoft\Windows\Temporary Internet Files\Content.IE5\FKEODG8Q\827px-Empty_sign_board_1440831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24" y="4012681"/>
            <a:ext cx="1763665" cy="21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Hexagon 4"/>
          <p:cNvSpPr/>
          <p:nvPr/>
        </p:nvSpPr>
        <p:spPr>
          <a:xfrm>
            <a:off x="2560389" y="3995093"/>
            <a:ext cx="1126525" cy="103695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NHS Implementation Set Up</a:t>
            </a:r>
            <a:endParaRPr lang="en-GB" sz="1100" b="1" kern="1200" dirty="0"/>
          </a:p>
        </p:txBody>
      </p:sp>
      <p:pic>
        <p:nvPicPr>
          <p:cNvPr id="35" name="Picture 2" descr="C:\Users\HarrisonL5\AppData\Local\Microsoft\Windows\Temporary Internet Files\Content.IE5\FKEODG8Q\827px-Empty_sign_board_1440831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2" y="1281424"/>
            <a:ext cx="1763665" cy="21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HarrisonL5\AppData\Local\Microsoft\Windows\Temporary Internet Files\Content.IE5\FKEODG8Q\827px-Empty_sign_board_1440831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73" y="2511691"/>
            <a:ext cx="1763665" cy="21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HarrisonL5\AppData\Local\Microsoft\Windows\Temporary Internet Files\Content.IE5\FKEODG8Q\827px-Empty_sign_board_1440831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17376"/>
            <a:ext cx="1354580" cy="167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90823" y="1238670"/>
            <a:ext cx="225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Marketing Authorisations</a:t>
            </a:r>
            <a:endParaRPr lang="en-GB" sz="14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64204" y="2823623"/>
            <a:ext cx="2253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Commissioning </a:t>
            </a:r>
          </a:p>
          <a:p>
            <a:pPr marL="285750" indent="-285750" algn="ctr">
              <a:buFontTx/>
              <a:buChar char="-"/>
            </a:pPr>
            <a:r>
              <a:rPr lang="en-GB" sz="1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NICE</a:t>
            </a:r>
          </a:p>
          <a:p>
            <a:pPr marL="285750" indent="-285750" algn="ctr">
              <a:buFontTx/>
              <a:buChar char="-"/>
            </a:pPr>
            <a:r>
              <a:rPr lang="en-GB" sz="1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NHSE</a:t>
            </a:r>
            <a:endParaRPr lang="en-GB" sz="14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6723" y="4356810"/>
            <a:ext cx="1687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Routine Clinical Practice 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- Patient Benefits</a:t>
            </a:r>
            <a:endParaRPr lang="en-GB" sz="14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4323" y="1563299"/>
            <a:ext cx="1687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NHS Implementation Set Up</a:t>
            </a:r>
            <a:endParaRPr lang="en-GB" sz="14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06281" y="4974575"/>
            <a:ext cx="4867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ysClr val="windowText" lastClr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What keeps Patients Safe?</a:t>
            </a:r>
          </a:p>
          <a:p>
            <a:pPr algn="ctr"/>
            <a:r>
              <a:rPr lang="en-GB" sz="1600" b="1" dirty="0" smtClean="0">
                <a:solidFill>
                  <a:sysClr val="windowText" lastClr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Less Clear – </a:t>
            </a:r>
            <a:r>
              <a:rPr lang="en-GB" sz="1600" b="1" dirty="0" err="1" smtClean="0">
                <a:solidFill>
                  <a:sysClr val="windowText" lastClr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SPC</a:t>
            </a:r>
            <a:r>
              <a:rPr lang="en-GB" sz="1600" b="1" dirty="0" smtClean="0">
                <a:solidFill>
                  <a:sysClr val="windowText" lastClr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?</a:t>
            </a:r>
          </a:p>
          <a:p>
            <a:pPr algn="ctr"/>
            <a:r>
              <a:rPr lang="en-GB" sz="1600" b="1" dirty="0" smtClean="0">
                <a:solidFill>
                  <a:sysClr val="windowText" lastClr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Limited experience in NHS</a:t>
            </a:r>
          </a:p>
          <a:p>
            <a:pPr algn="ctr"/>
            <a:r>
              <a:rPr lang="en-GB" sz="1600" b="1" dirty="0" smtClean="0">
                <a:solidFill>
                  <a:sysClr val="windowText" lastClr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High Risk Medicines – Governance Required </a:t>
            </a:r>
            <a:endParaRPr lang="en-GB" sz="1600" b="1" dirty="0">
              <a:solidFill>
                <a:sysClr val="windowText" lastClr="0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055" name="Picture 7" descr="C:\Users\HarrisonL5\AppData\Local\Microsoft\Windows\Temporary Internet Files\Content.IE5\WK0TO5MO\ARBELOAA[1]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7500" r="8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12" y="193263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C:\Users\HarrisonL5\AppData\Local\Microsoft\Windows\Temporary Internet Files\Content.IE5\WK0TO5MO\ARBELOAA[1]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7500" r="8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89" y="171071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C:\Users\HarrisonL5\AppData\Local\Microsoft\Windows\Temporary Internet Files\Content.IE5\WK0TO5MO\ARBELOAA[1]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7500" r="8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89" y="3228479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4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5165672" y="1526496"/>
            <a:ext cx="2885991" cy="6371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endCxn id="9" idx="1"/>
          </p:cNvCxnSpPr>
          <p:nvPr/>
        </p:nvCxnSpPr>
        <p:spPr>
          <a:xfrm>
            <a:off x="3835705" y="4252523"/>
            <a:ext cx="1286865" cy="104002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19969" y="1812885"/>
            <a:ext cx="2645700" cy="130241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122570" y="4635816"/>
            <a:ext cx="2849944" cy="131346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4209" y="2132856"/>
            <a:ext cx="3960440" cy="250296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4289" y="2666191"/>
            <a:ext cx="2520280" cy="1077218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Local Governance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2570" y="4676995"/>
            <a:ext cx="30498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 lvl="8"/>
            <a:r>
              <a:rPr lang="en-GB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Other Aspects</a:t>
            </a:r>
          </a:p>
          <a:p>
            <a:pPr marL="427038" lvl="8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Communication</a:t>
            </a:r>
          </a:p>
          <a:p>
            <a:pPr marL="427038" lvl="8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Interfaces</a:t>
            </a:r>
          </a:p>
          <a:p>
            <a:pPr marL="427038" lvl="8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Primary Care</a:t>
            </a:r>
          </a:p>
          <a:p>
            <a:pPr marL="427038" lvl="8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Media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32" y="2236575"/>
            <a:ext cx="2348270" cy="20477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escription: https://www.sps.nhs.uk/wp-content/uploads/2016/08/SPS_Emailfooterfinalweb_201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73558" y="1628219"/>
            <a:ext cx="299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Medicines Management</a:t>
            </a:r>
            <a:endParaRPr lang="en-GB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50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3985702" y="3628529"/>
            <a:ext cx="1354084" cy="79208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92254" y="3415288"/>
            <a:ext cx="1407347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2" idx="1"/>
          </p:cNvCxnSpPr>
          <p:nvPr/>
        </p:nvCxnSpPr>
        <p:spPr>
          <a:xfrm flipV="1">
            <a:off x="4075461" y="2420889"/>
            <a:ext cx="1200688" cy="880187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28411" y="2211172"/>
            <a:ext cx="3960440" cy="250296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4475" y="2860982"/>
            <a:ext cx="2808312" cy="1077218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Medicines Management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76151" y="2132856"/>
            <a:ext cx="2588353" cy="57606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99949" y="3120147"/>
            <a:ext cx="2588353" cy="59028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99951" y="4149082"/>
            <a:ext cx="2656429" cy="565052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6010" y="424694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Unlicensed Medicines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7754" y="3215207"/>
            <a:ext cx="244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Clinical Trials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336338" y="2284676"/>
            <a:ext cx="2459556" cy="38961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Licensed Medicines</a:t>
            </a:r>
            <a:endParaRPr lang="en-GB" dirty="0"/>
          </a:p>
        </p:txBody>
      </p:sp>
      <p:pic>
        <p:nvPicPr>
          <p:cNvPr id="16" name="Picture 15" descr="Description: https://www.sps.nhs.uk/wp-content/uploads/2016/08/SPS_Emailfooterfinalweb_20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40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5042166" y="4565503"/>
            <a:ext cx="2626179" cy="72915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4079944" y="1719849"/>
            <a:ext cx="1080120" cy="75422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061615" y="1405372"/>
            <a:ext cx="2606730" cy="736848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>
            <a:endCxn id="17" idx="1"/>
          </p:cNvCxnSpPr>
          <p:nvPr/>
        </p:nvCxnSpPr>
        <p:spPr>
          <a:xfrm>
            <a:off x="3893952" y="3807363"/>
            <a:ext cx="1148214" cy="112271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07809" y="2004171"/>
            <a:ext cx="3960440" cy="2561332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079715" y="2622202"/>
            <a:ext cx="3658157" cy="1555838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183936" y="2744694"/>
            <a:ext cx="3592617" cy="13108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Committees</a:t>
            </a:r>
            <a:endParaRPr lang="en-GB" sz="1800" b="1" dirty="0">
              <a:solidFill>
                <a:prstClr val="black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Medicines Management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Drug &amp; Therapeutics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New Interventional Procedure Committee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Access to Drugs Process</a:t>
            </a:r>
            <a:endParaRPr lang="en-GB" sz="1200" dirty="0">
              <a:solidFill>
                <a:prstClr val="black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55978" y="3456411"/>
            <a:ext cx="70239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2473" y="2500007"/>
            <a:ext cx="2551112" cy="156966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Licensed </a:t>
            </a:r>
          </a:p>
          <a:p>
            <a:pPr algn="ctr"/>
            <a:r>
              <a:rPr lang="en-GB" sz="3200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CAR-T</a:t>
            </a:r>
          </a:p>
          <a:p>
            <a:pPr algn="ctr"/>
            <a:r>
              <a:rPr lang="en-GB" sz="3200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Therapy</a:t>
            </a:r>
          </a:p>
        </p:txBody>
      </p:sp>
      <p:sp>
        <p:nvSpPr>
          <p:cNvPr id="1033" name="TextBox 1032"/>
          <p:cNvSpPr txBox="1"/>
          <p:nvPr/>
        </p:nvSpPr>
        <p:spPr>
          <a:xfrm>
            <a:off x="5227214" y="1480951"/>
            <a:ext cx="265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Financial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High cost drugs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60064" y="4653136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Regulatory</a:t>
            </a:r>
            <a:r>
              <a:rPr lang="en-GB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HTA</a:t>
            </a:r>
            <a:r>
              <a:rPr lang="en-GB" sz="12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(JACIE) MHRA</a:t>
            </a:r>
          </a:p>
        </p:txBody>
      </p:sp>
      <p:pic>
        <p:nvPicPr>
          <p:cNvPr id="15" name="Picture 14" descr="Description: https://www.sps.nhs.uk/wp-content/uploads/2016/08/SPS_Emailfooterfinalweb_20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47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4240791" y="4221088"/>
            <a:ext cx="1368152" cy="93614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40791" y="3428684"/>
            <a:ext cx="136815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81071" y="1873797"/>
            <a:ext cx="1416369" cy="73648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11560" y="2183826"/>
            <a:ext cx="3960440" cy="239730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608943" y="4412536"/>
            <a:ext cx="2363571" cy="127329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597436" y="3005338"/>
            <a:ext cx="2375078" cy="84897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75103" y="1268761"/>
            <a:ext cx="2397411" cy="134152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0221" y="1384469"/>
            <a:ext cx="2577027" cy="1169448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GB" sz="1800" b="1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Novel Medicine</a:t>
            </a:r>
          </a:p>
          <a:p>
            <a:pPr marL="342900" indent="-250825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Pharmacovigilance</a:t>
            </a:r>
          </a:p>
          <a:p>
            <a:pPr marL="800100" lvl="1" indent="-250825" algn="l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Yellow card scheme</a:t>
            </a:r>
          </a:p>
          <a:p>
            <a:pPr marL="342900" indent="-250825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Unlicensed Aspects</a:t>
            </a:r>
            <a:endParaRPr lang="en-GB" sz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739389" y="3114978"/>
            <a:ext cx="2845604" cy="6296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High Cost Drug</a:t>
            </a:r>
          </a:p>
          <a:p>
            <a:pPr marL="342900" indent="-250825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Financial monitoring</a:t>
            </a:r>
          </a:p>
          <a:p>
            <a:pPr marL="92075" algn="l"/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5739389" y="4581131"/>
            <a:ext cx="2633463" cy="11046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Bespoke Therapy</a:t>
            </a:r>
          </a:p>
          <a:p>
            <a:pPr marL="357188" indent="-265113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Deviations</a:t>
            </a:r>
          </a:p>
          <a:p>
            <a:pPr marL="357188" indent="-265113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Cancellations </a:t>
            </a:r>
          </a:p>
          <a:p>
            <a:pPr marL="357188" indent="-265113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Recalls</a:t>
            </a:r>
            <a:endParaRPr lang="en-GB" sz="1200" dirty="0">
              <a:solidFill>
                <a:prstClr val="black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1620" y="2521885"/>
            <a:ext cx="2880320" cy="1815882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Autologous</a:t>
            </a:r>
          </a:p>
          <a:p>
            <a:pPr algn="ctr"/>
            <a:r>
              <a:rPr lang="en-GB" sz="2800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ATMP</a:t>
            </a:r>
          </a:p>
          <a:p>
            <a:pPr algn="ctr"/>
            <a:r>
              <a:rPr lang="en-GB" sz="2800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Medicine Management </a:t>
            </a:r>
          </a:p>
        </p:txBody>
      </p:sp>
      <p:pic>
        <p:nvPicPr>
          <p:cNvPr id="14" name="Picture 13" descr="Description: https://www.sps.nhs.uk/wp-content/uploads/2016/08/SPS_Emailfooterfinalweb_20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07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4375234" y="4149082"/>
            <a:ext cx="1224136" cy="73853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508104" y="2497018"/>
            <a:ext cx="2016224" cy="474113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508104" y="4474021"/>
            <a:ext cx="2016226" cy="82718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95444" y="3504751"/>
            <a:ext cx="2028885" cy="48248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495445" y="1520486"/>
            <a:ext cx="2532940" cy="557132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9370" y="1657654"/>
            <a:ext cx="2987532" cy="419964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GB" sz="1600" b="1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Organisational Policies</a:t>
            </a:r>
            <a:endParaRPr lang="en-GB" sz="16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613439" y="2582522"/>
            <a:ext cx="2567653" cy="4329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Local Procedures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5582547" y="4613662"/>
            <a:ext cx="1884869" cy="5479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Collaboration &amp; Communication</a:t>
            </a:r>
            <a:endParaRPr lang="en-GB" sz="1600" dirty="0" smtClean="0">
              <a:solidFill>
                <a:prstClr val="black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5613439" y="3603746"/>
            <a:ext cx="2209294" cy="3834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Quality Systems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836813" y="3361112"/>
            <a:ext cx="1658630" cy="38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211204" y="1799051"/>
            <a:ext cx="1297169" cy="76585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71187" y="2719100"/>
            <a:ext cx="1349701" cy="50405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14006" y="1971061"/>
            <a:ext cx="3960440" cy="250296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338" y="2437711"/>
            <a:ext cx="3255776" cy="156966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How to Assure Governance is Appropriate</a:t>
            </a:r>
          </a:p>
        </p:txBody>
      </p:sp>
      <p:pic>
        <p:nvPicPr>
          <p:cNvPr id="18" name="Picture 17" descr="Description: https://www.sps.nhs.uk/wp-content/uploads/2016/08/SPS_Emailfooterfinalweb_20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4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endCxn id="10" idx="2"/>
          </p:cNvCxnSpPr>
          <p:nvPr/>
        </p:nvCxnSpPr>
        <p:spPr>
          <a:xfrm flipV="1">
            <a:off x="4399688" y="1471254"/>
            <a:ext cx="0" cy="108004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484492" y="3577522"/>
            <a:ext cx="1301586" cy="21152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14754" y="3285132"/>
            <a:ext cx="1658630" cy="38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643148" y="3942196"/>
            <a:ext cx="748428" cy="1491667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51724" y="1678260"/>
            <a:ext cx="1524411" cy="86893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984266" y="5040801"/>
            <a:ext cx="1658885" cy="63878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>
            <a:endCxn id="22" idx="1"/>
          </p:cNvCxnSpPr>
          <p:nvPr/>
        </p:nvCxnSpPr>
        <p:spPr>
          <a:xfrm>
            <a:off x="5144446" y="4005064"/>
            <a:ext cx="1224136" cy="124488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654905" y="1649807"/>
            <a:ext cx="2001391" cy="6899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38872" y="3222264"/>
            <a:ext cx="2033455" cy="7828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68582" y="4964591"/>
            <a:ext cx="2033896" cy="57072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12369" y="1034333"/>
            <a:ext cx="2016224" cy="48458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644387" y="1090209"/>
            <a:ext cx="1510602" cy="3810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b="1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Clinicians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6698981" y="5058490"/>
            <a:ext cx="1400369" cy="3829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Pharmacy </a:t>
            </a:r>
            <a:endParaRPr lang="en-GB" sz="1600" dirty="0" smtClean="0">
              <a:solidFill>
                <a:prstClr val="black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731021" y="3285132"/>
            <a:ext cx="1881496" cy="6570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Stem Cell</a:t>
            </a:r>
            <a:r>
              <a:rPr lang="en-GB" sz="1600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GB" sz="1600" b="1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Laboratory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341703" y="1956821"/>
            <a:ext cx="1297169" cy="76585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771800" y="2569517"/>
            <a:ext cx="3240770" cy="1435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2992747"/>
            <a:ext cx="3255776" cy="58477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Collaboration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924886" y="1811456"/>
            <a:ext cx="1493766" cy="4199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Apheresis</a:t>
            </a:r>
            <a:endParaRPr lang="en-GB" sz="1600" b="1" dirty="0">
              <a:solidFill>
                <a:prstClr val="black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3437" y="3231417"/>
            <a:ext cx="2033896" cy="78598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7544" y="1661475"/>
            <a:ext cx="2033896" cy="71992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737609" y="1857460"/>
            <a:ext cx="1493766" cy="308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Primary Care</a:t>
            </a:r>
            <a:endParaRPr lang="en-GB" sz="1600" b="1" dirty="0">
              <a:solidFill>
                <a:prstClr val="black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277" y="3478269"/>
            <a:ext cx="1944216" cy="485155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Referral Centres</a:t>
            </a:r>
            <a:endParaRPr lang="en-GB" sz="16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1322671" y="5208271"/>
            <a:ext cx="996284" cy="30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ITU</a:t>
            </a:r>
            <a:endParaRPr lang="en-GB" sz="1600" dirty="0" smtClean="0">
              <a:solidFill>
                <a:prstClr val="black"/>
              </a:solidFill>
            </a:endParaRPr>
          </a:p>
        </p:txBody>
      </p:sp>
      <p:cxnSp>
        <p:nvCxnSpPr>
          <p:cNvPr id="33" name="Straight Connector 32"/>
          <p:cNvCxnSpPr>
            <a:endCxn id="22" idx="0"/>
          </p:cNvCxnSpPr>
          <p:nvPr/>
        </p:nvCxnSpPr>
        <p:spPr>
          <a:xfrm flipH="1">
            <a:off x="7385530" y="4015144"/>
            <a:ext cx="210694" cy="949445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2" idx="2"/>
            <a:endCxn id="38" idx="0"/>
          </p:cNvCxnSpPr>
          <p:nvPr/>
        </p:nvCxnSpPr>
        <p:spPr>
          <a:xfrm>
            <a:off x="4392185" y="4005065"/>
            <a:ext cx="0" cy="153025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412369" y="5535315"/>
            <a:ext cx="1959632" cy="63878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3583634" y="5679585"/>
            <a:ext cx="1632108" cy="3284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Companies</a:t>
            </a:r>
            <a:endParaRPr lang="en-GB" sz="1600" dirty="0" smtClean="0">
              <a:solidFill>
                <a:prstClr val="black"/>
              </a:solidFill>
            </a:endParaRPr>
          </a:p>
        </p:txBody>
      </p:sp>
      <p:pic>
        <p:nvPicPr>
          <p:cNvPr id="41" name="Picture 40" descr="Description: https://www.sps.nhs.uk/wp-content/uploads/2016/08/SPS_Emailfooterfinalweb_20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52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97172" cy="9271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en-US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Advanced Therapy Medicinal Products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060848"/>
            <a:ext cx="7697787" cy="38883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alt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An ATMP is a biological medicine.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Regulation (EC) No 1394/2007</a:t>
            </a:r>
            <a:r>
              <a:rPr lang="en-GB" altLang="en-US" sz="24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classified </a:t>
            </a:r>
            <a:r>
              <a:rPr lang="en-GB" alt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ATMPs as: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Somatic Cell Therapy Medicinal Product (CTMP)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Tissue Engineered Products (</a:t>
            </a:r>
            <a:r>
              <a:rPr lang="en-US" altLang="en-US" dirty="0" err="1" smtClean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TEP</a:t>
            </a:r>
            <a:r>
              <a:rPr lang="en-US" altLang="en-US" dirty="0" smtClean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Gene Therapy Medicinal Product (</a:t>
            </a:r>
            <a:r>
              <a:rPr lang="en-US" altLang="en-US" dirty="0" err="1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GTMP</a:t>
            </a:r>
            <a:r>
              <a:rPr lang="en-US" altLang="en-US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	</a:t>
            </a:r>
            <a:r>
              <a:rPr lang="en-US" alt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(or any combination of the 3)</a:t>
            </a:r>
          </a:p>
          <a:p>
            <a:pPr>
              <a:lnSpc>
                <a:spcPct val="90000"/>
              </a:lnSpc>
              <a:defRPr/>
            </a:pPr>
            <a:endParaRPr lang="en-GB" altLang="en-US" sz="2100" dirty="0" smtClean="0"/>
          </a:p>
          <a:p>
            <a:pPr>
              <a:lnSpc>
                <a:spcPct val="90000"/>
              </a:lnSpc>
              <a:defRPr/>
            </a:pPr>
            <a:endParaRPr lang="en-GB" altLang="en-US" sz="2100" b="1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3560"/>
            <a:ext cx="1544444" cy="864096"/>
          </a:xfrm>
          <a:prstGeom prst="rect">
            <a:avLst/>
          </a:prstGeom>
          <a:noFill/>
        </p:spPr>
      </p:pic>
      <p:pic>
        <p:nvPicPr>
          <p:cNvPr id="5" name="Picture 4" descr="Description: https://www.sps.nhs.uk/wp-content/uploads/2016/08/SPS_Emailfooterfinalweb_201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57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 flipH="1">
            <a:off x="6004978" y="3731683"/>
            <a:ext cx="78525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411238" y="3703467"/>
            <a:ext cx="795337" cy="1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9" name="Straight Connector 1038"/>
          <p:cNvCxnSpPr/>
          <p:nvPr/>
        </p:nvCxnSpPr>
        <p:spPr>
          <a:xfrm flipV="1">
            <a:off x="2628901" y="4335772"/>
            <a:ext cx="567410" cy="45404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6025381" y="4347974"/>
            <a:ext cx="764848" cy="473733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291067" y="2754171"/>
            <a:ext cx="915508" cy="30664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827088" y="1123951"/>
            <a:ext cx="1657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GB" altLang="en-US">
              <a:latin typeface="Times" pitchFamily="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9451" y="3024535"/>
            <a:ext cx="2875930" cy="132343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Pharmacy Operational</a:t>
            </a:r>
            <a:endParaRPr lang="en-GB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1231673"/>
            <a:ext cx="2198688" cy="70788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Approval of the Order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508" y="3486199"/>
            <a:ext cx="2176462" cy="40011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Product Receipt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2858" y="2352925"/>
            <a:ext cx="1873250" cy="70788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Apheresis &amp; Manufacture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2016" y="5243867"/>
            <a:ext cx="2590800" cy="70788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Issue &amp; Transportation to the Clinical Area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90228" y="4606183"/>
            <a:ext cx="1368425" cy="40011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3138" y="4589764"/>
            <a:ext cx="1655763" cy="40011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Preparation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467" y="3377740"/>
            <a:ext cx="1770063" cy="70788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Administration &amp; Monitoring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7451" y="1231673"/>
            <a:ext cx="2882900" cy="70788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Practical Aspects of Medicines Management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580" y="2400228"/>
            <a:ext cx="2012950" cy="70788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Pharmacy Aseptics Service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4587416" y="4335771"/>
            <a:ext cx="12246" cy="908096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1"/>
          </p:cNvCxnSpPr>
          <p:nvPr/>
        </p:nvCxnSpPr>
        <p:spPr>
          <a:xfrm flipH="1">
            <a:off x="6025381" y="2706868"/>
            <a:ext cx="717477" cy="401246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808907" y="1939559"/>
            <a:ext cx="1403053" cy="1121252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5004048" y="1939559"/>
            <a:ext cx="972096" cy="1084976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4" name="Picture 23" descr="Description: https://www.sps.nhs.uk/wp-content/uploads/2016/08/SPS_Emailfooterfinalweb_20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2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>
            <a:endCxn id="7" idx="2"/>
          </p:cNvCxnSpPr>
          <p:nvPr/>
        </p:nvCxnSpPr>
        <p:spPr>
          <a:xfrm flipV="1">
            <a:off x="4534495" y="4077072"/>
            <a:ext cx="0" cy="129436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424274" y="3541933"/>
            <a:ext cx="939800" cy="423772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50223" y="1772816"/>
            <a:ext cx="682696" cy="98081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5425380" y="1844824"/>
            <a:ext cx="798414" cy="882526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718175" y="2578180"/>
            <a:ext cx="1011238" cy="350906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5724525" y="3642709"/>
            <a:ext cx="1079724" cy="322996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39" name="Straight Connector 1038"/>
          <p:cNvCxnSpPr/>
          <p:nvPr/>
        </p:nvCxnSpPr>
        <p:spPr>
          <a:xfrm flipV="1">
            <a:off x="2442769" y="4077074"/>
            <a:ext cx="1290150" cy="107637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4" idx="1"/>
          </p:cNvCxnSpPr>
          <p:nvPr/>
        </p:nvCxnSpPr>
        <p:spPr>
          <a:xfrm flipH="1" flipV="1">
            <a:off x="5292728" y="4077074"/>
            <a:ext cx="992284" cy="853552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884734" y="2399261"/>
            <a:ext cx="1463130" cy="656179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7864" y="2753633"/>
            <a:ext cx="2373262" cy="132343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Clinical Pharmacy</a:t>
            </a:r>
            <a:endParaRPr lang="en-GB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1280585"/>
            <a:ext cx="2198688" cy="70788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 Verification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0262" y="3450264"/>
            <a:ext cx="2176462" cy="70788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Referral Centre Liaison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6618" y="2347554"/>
            <a:ext cx="1873250" cy="70788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Order Approval?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5171381"/>
            <a:ext cx="2590800" cy="40011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Toxicity Management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572" y="4595877"/>
            <a:ext cx="1655763" cy="70788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Preparation/Supervision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951" y="3541933"/>
            <a:ext cx="1770063" cy="70788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</a:p>
          <a:p>
            <a:pPr algn="ctr">
              <a:defRPr/>
            </a:pP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8773" y="1280585"/>
            <a:ext cx="2882900" cy="70788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Practical Aspects of Medicines Management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2298" y="2193665"/>
            <a:ext cx="2012950" cy="101566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Pharmacy Aseptics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Service  Liaison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5012" y="4576683"/>
            <a:ext cx="2024856" cy="70788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Stem Cell Lab Liaison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  <p:pic>
        <p:nvPicPr>
          <p:cNvPr id="26" name="Picture 25" descr="Description: https://www.sps.nhs.uk/wp-content/uploads/2016/08/SPS_Emailfooterfinalweb_201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97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83496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Pan UK Pharmacy </a:t>
            </a:r>
            <a:br>
              <a:rPr lang="en-GB" sz="3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GB" sz="3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Working Group for ATMPs</a:t>
            </a:r>
            <a:endParaRPr lang="en-GB" sz="3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7272808" cy="388843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Continuously improve information to and safe and optimal implementation of ATMPs for patients</a:t>
            </a:r>
          </a:p>
          <a:p>
            <a:pPr algn="l"/>
            <a:endParaRPr lang="en-GB" sz="1500" dirty="0" smtClean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39 Pharmacists </a:t>
            </a:r>
          </a:p>
          <a:p>
            <a:pPr algn="just"/>
            <a:endParaRPr lang="en-GB" sz="1600" dirty="0" smtClean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3 Subgroups  - </a:t>
            </a:r>
            <a:r>
              <a:rPr lang="en-GB" sz="2400" dirty="0" smtClean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Clinical/Operational</a:t>
            </a:r>
          </a:p>
          <a:p>
            <a:pPr algn="l">
              <a:tabLst>
                <a:tab pos="2238375" algn="l"/>
              </a:tabLst>
            </a:pPr>
            <a:r>
              <a:rPr lang="en-GB" sz="24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	 - </a:t>
            </a:r>
            <a:r>
              <a:rPr lang="en-GB" sz="2400" dirty="0" smtClean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Clinical Trials</a:t>
            </a:r>
          </a:p>
          <a:p>
            <a:pPr marL="2333625" indent="-2333625" algn="l">
              <a:tabLst>
                <a:tab pos="2333625" algn="l"/>
              </a:tabLst>
            </a:pPr>
            <a:r>
              <a:rPr lang="en-GB" sz="24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	- </a:t>
            </a:r>
            <a:r>
              <a:rPr lang="en-GB" sz="2400" dirty="0" smtClean="0">
                <a:solidFill>
                  <a:srgbClr val="7030A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Regulatory</a:t>
            </a:r>
            <a:r>
              <a:rPr lang="en-GB" sz="24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  <a:p>
            <a:pPr marL="2333625" indent="-2333625" algn="l">
              <a:tabLst>
                <a:tab pos="2333625" algn="l"/>
              </a:tabLst>
            </a:pPr>
            <a:endParaRPr lang="en-GB" sz="1600" dirty="0" smtClean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452438" indent="-452438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18 work streams including:</a:t>
            </a:r>
            <a:endParaRPr lang="en-GB" sz="24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Picture 3" descr="Description: https://www.sps.nhs.uk/wp-content/uploads/2016/08/SPS_Emailfooterfinalweb_20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764705"/>
            <a:ext cx="7772400" cy="752611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Pan UK </a:t>
            </a:r>
            <a:r>
              <a:rPr lang="en-GB" sz="36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PWG</a:t>
            </a:r>
            <a:r>
              <a:rPr lang="en-GB" sz="3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for </a:t>
            </a:r>
            <a:r>
              <a:rPr lang="en-GB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ATMPs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004" y="1484784"/>
            <a:ext cx="7992888" cy="4752528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Draft </a:t>
            </a:r>
            <a:r>
              <a:rPr lang="en-GB" sz="2800" dirty="0">
                <a:solidFill>
                  <a:srgbClr val="FF0000"/>
                </a:solidFill>
              </a:rPr>
              <a:t>National SOP templates covering: toxicity </a:t>
            </a:r>
            <a:r>
              <a:rPr lang="en-GB" sz="2800" dirty="0" smtClean="0">
                <a:solidFill>
                  <a:srgbClr val="FF0000"/>
                </a:solidFill>
              </a:rPr>
              <a:t>management and supporting </a:t>
            </a:r>
            <a:r>
              <a:rPr lang="en-GB" sz="2800" dirty="0">
                <a:solidFill>
                  <a:srgbClr val="FF0000"/>
                </a:solidFill>
              </a:rPr>
              <a:t>meds for </a:t>
            </a:r>
            <a:r>
              <a:rPr lang="en-GB" sz="2800" dirty="0" smtClean="0">
                <a:solidFill>
                  <a:srgbClr val="FF0000"/>
                </a:solidFill>
              </a:rPr>
              <a:t>ATMPs.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Out of specification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ATMPs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>
                <a:solidFill>
                  <a:srgbClr val="FF0000"/>
                </a:solidFill>
              </a:rPr>
              <a:t>and their use as unlicensed medicines</a:t>
            </a:r>
            <a:r>
              <a:rPr lang="en-GB" sz="280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7030A0"/>
                </a:solidFill>
              </a:rPr>
              <a:t>Draft </a:t>
            </a:r>
            <a:r>
              <a:rPr lang="en-GB" sz="2800" dirty="0">
                <a:solidFill>
                  <a:srgbClr val="7030A0"/>
                </a:solidFill>
              </a:rPr>
              <a:t>document with a high-level view </a:t>
            </a:r>
            <a:r>
              <a:rPr lang="en-GB" sz="2800" dirty="0" smtClean="0">
                <a:solidFill>
                  <a:srgbClr val="7030A0"/>
                </a:solidFill>
              </a:rPr>
              <a:t>on legal requirements for Pharmacist Supervision of ATMPs.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Produce guidance on governance requirements and preparation facilities required for the provision of gene therapy in healthcare establishments.</a:t>
            </a:r>
          </a:p>
        </p:txBody>
      </p:sp>
      <p:pic>
        <p:nvPicPr>
          <p:cNvPr id="5" name="Picture 4" descr="Description: https://www.sps.nhs.uk/wp-content/uploads/2016/08/SPS_Emailfooterfinalweb_20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179516" y="260649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5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288" y="1159935"/>
            <a:ext cx="4114800" cy="529801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GB" kern="0">
              <a:solidFill>
                <a:sysClr val="window" lastClr="FFFFFF"/>
              </a:solidFill>
              <a:latin typeface="Cambri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067188" y="4824613"/>
            <a:ext cx="2881313" cy="160655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r>
              <a:rPr lang="en-GB" b="1" kern="0" dirty="0">
                <a:solidFill>
                  <a:srgbClr val="009D00"/>
                </a:solidFill>
                <a:latin typeface="Leelawadee" panose="020B0502040204020203" pitchFamily="34" charset="-34"/>
                <a:ea typeface="MS Mincho"/>
                <a:cs typeface="Leelawadee" panose="020B0502040204020203" pitchFamily="34" charset="-34"/>
              </a:rPr>
              <a:t>The first stop</a:t>
            </a:r>
            <a:br>
              <a:rPr lang="en-GB" b="1" kern="0" dirty="0">
                <a:solidFill>
                  <a:srgbClr val="009D00"/>
                </a:solidFill>
                <a:latin typeface="Leelawadee" panose="020B0502040204020203" pitchFamily="34" charset="-34"/>
                <a:ea typeface="MS Mincho"/>
                <a:cs typeface="Leelawadee" panose="020B0502040204020203" pitchFamily="34" charset="-34"/>
              </a:rPr>
            </a:br>
            <a:r>
              <a:rPr lang="en-GB" b="1" kern="0" dirty="0">
                <a:solidFill>
                  <a:srgbClr val="009D00"/>
                </a:solidFill>
                <a:latin typeface="Leelawadee" panose="020B0502040204020203" pitchFamily="34" charset="-34"/>
                <a:ea typeface="MS Mincho"/>
                <a:cs typeface="Leelawadee" panose="020B0502040204020203" pitchFamily="34" charset="-34"/>
              </a:rPr>
              <a:t>for professional</a:t>
            </a:r>
            <a:br>
              <a:rPr lang="en-GB" b="1" kern="0" dirty="0">
                <a:solidFill>
                  <a:srgbClr val="009D00"/>
                </a:solidFill>
                <a:latin typeface="Leelawadee" panose="020B0502040204020203" pitchFamily="34" charset="-34"/>
                <a:ea typeface="MS Mincho"/>
                <a:cs typeface="Leelawadee" panose="020B0502040204020203" pitchFamily="34" charset="-34"/>
              </a:rPr>
            </a:br>
            <a:r>
              <a:rPr lang="en-GB" b="1" kern="0" dirty="0">
                <a:solidFill>
                  <a:srgbClr val="009D00"/>
                </a:solidFill>
                <a:latin typeface="Leelawadee" panose="020B0502040204020203" pitchFamily="34" charset="-34"/>
                <a:ea typeface="MS Mincho"/>
                <a:cs typeface="Leelawadee" panose="020B0502040204020203" pitchFamily="34" charset="-34"/>
              </a:rPr>
              <a:t>medicines advice</a:t>
            </a:r>
            <a:endParaRPr lang="en-GB" sz="1050" kern="0" dirty="0">
              <a:solidFill>
                <a:sysClr val="windowText" lastClr="000000"/>
              </a:solidFill>
              <a:latin typeface="Leelawadee" panose="020B0502040204020203" pitchFamily="34" charset="-34"/>
              <a:ea typeface="MS Mincho"/>
              <a:cs typeface="Leelawadee" panose="020B0502040204020203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724485"/>
              </p:ext>
            </p:extLst>
          </p:nvPr>
        </p:nvGraphicFramePr>
        <p:xfrm>
          <a:off x="4510088" y="1159935"/>
          <a:ext cx="4178300" cy="4023360"/>
        </p:xfrm>
        <a:graphic>
          <a:graphicData uri="http://schemas.openxmlformats.org/drawingml/2006/table">
            <a:tbl>
              <a:tblPr/>
              <a:tblGrid>
                <a:gridCol w="4178300"/>
              </a:tblGrid>
              <a:tr h="4023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Pharmacy Institutional Readiness for Marketed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 CAR-T Therapy: Checklists for Pharmacy Services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Edited by: Anne Black, Regional QA Specialist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 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With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thanks to Pharmacists from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CAR-T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Commissioned Centres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 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Version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3.0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 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November 2018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114281" marR="114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7" descr="Description: https://www.sps.nhs.uk/wp-content/uploads/2016/08/SPS_Emailfooterfinalweb_201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87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288" y="1159935"/>
            <a:ext cx="4114800" cy="529801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GB" kern="0">
              <a:solidFill>
                <a:sysClr val="window" lastClr="FFFFFF"/>
              </a:solidFill>
              <a:latin typeface="Cambri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123728" y="5661248"/>
            <a:ext cx="2881313" cy="134573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r>
              <a:rPr lang="en-GB" b="1" kern="0" dirty="0">
                <a:solidFill>
                  <a:srgbClr val="009D00"/>
                </a:solidFill>
                <a:latin typeface="Leelawadee" panose="020B0502040204020203" pitchFamily="34" charset="-34"/>
                <a:ea typeface="MS Mincho"/>
                <a:cs typeface="Leelawadee" panose="020B0502040204020203" pitchFamily="34" charset="-34"/>
              </a:rPr>
              <a:t>The first stop</a:t>
            </a:r>
            <a:br>
              <a:rPr lang="en-GB" b="1" kern="0" dirty="0">
                <a:solidFill>
                  <a:srgbClr val="009D00"/>
                </a:solidFill>
                <a:latin typeface="Leelawadee" panose="020B0502040204020203" pitchFamily="34" charset="-34"/>
                <a:ea typeface="MS Mincho"/>
                <a:cs typeface="Leelawadee" panose="020B0502040204020203" pitchFamily="34" charset="-34"/>
              </a:rPr>
            </a:br>
            <a:r>
              <a:rPr lang="en-GB" b="1" kern="0" dirty="0">
                <a:solidFill>
                  <a:srgbClr val="009D00"/>
                </a:solidFill>
                <a:latin typeface="Leelawadee" panose="020B0502040204020203" pitchFamily="34" charset="-34"/>
                <a:ea typeface="MS Mincho"/>
                <a:cs typeface="Leelawadee" panose="020B0502040204020203" pitchFamily="34" charset="-34"/>
              </a:rPr>
              <a:t>for professional</a:t>
            </a:r>
            <a:br>
              <a:rPr lang="en-GB" b="1" kern="0" dirty="0">
                <a:solidFill>
                  <a:srgbClr val="009D00"/>
                </a:solidFill>
                <a:latin typeface="Leelawadee" panose="020B0502040204020203" pitchFamily="34" charset="-34"/>
                <a:ea typeface="MS Mincho"/>
                <a:cs typeface="Leelawadee" panose="020B0502040204020203" pitchFamily="34" charset="-34"/>
              </a:rPr>
            </a:br>
            <a:r>
              <a:rPr lang="en-GB" b="1" kern="0" dirty="0">
                <a:solidFill>
                  <a:srgbClr val="009D00"/>
                </a:solidFill>
                <a:latin typeface="Leelawadee" panose="020B0502040204020203" pitchFamily="34" charset="-34"/>
                <a:ea typeface="MS Mincho"/>
                <a:cs typeface="Leelawadee" panose="020B0502040204020203" pitchFamily="34" charset="-34"/>
              </a:rPr>
              <a:t>medicines advice</a:t>
            </a:r>
            <a:endParaRPr lang="en-GB" sz="1050" kern="0" dirty="0">
              <a:solidFill>
                <a:sysClr val="windowText" lastClr="000000"/>
              </a:solidFill>
              <a:latin typeface="Leelawadee" panose="020B0502040204020203" pitchFamily="34" charset="-34"/>
              <a:ea typeface="MS Mincho"/>
              <a:cs typeface="Leelawadee" panose="020B0502040204020203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37664"/>
              </p:ext>
            </p:extLst>
          </p:nvPr>
        </p:nvGraphicFramePr>
        <p:xfrm>
          <a:off x="4510088" y="1159935"/>
          <a:ext cx="4178300" cy="7228529"/>
        </p:xfrm>
        <a:graphic>
          <a:graphicData uri="http://schemas.openxmlformats.org/drawingml/2006/table">
            <a:tbl>
              <a:tblPr/>
              <a:tblGrid>
                <a:gridCol w="4178300"/>
              </a:tblGrid>
              <a:tr h="3205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9D00"/>
                          </a:solidFill>
                          <a:effectLst/>
                          <a:latin typeface="Arial"/>
                          <a:ea typeface="MS Mincho"/>
                        </a:rPr>
                        <a:t>Pan UK Pharmacy Working Group for ATMPs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9D00"/>
                          </a:solidFill>
                          <a:effectLst/>
                          <a:latin typeface="Arial"/>
                          <a:ea typeface="MS Mincho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9D00"/>
                          </a:solidFill>
                          <a:effectLst/>
                          <a:latin typeface="Arial"/>
                          <a:ea typeface="MS Mincho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9D00"/>
                          </a:solidFill>
                          <a:effectLst/>
                          <a:latin typeface="Arial"/>
                          <a:ea typeface="MS Mincho"/>
                        </a:rPr>
                        <a:t>Gene Therapy Medicinal Products </a:t>
                      </a:r>
                      <a:endParaRPr lang="en-GB" sz="2000" b="1" dirty="0">
                        <a:solidFill>
                          <a:srgbClr val="009D00"/>
                        </a:solidFill>
                        <a:effectLst/>
                        <a:latin typeface="Arial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9D00"/>
                          </a:solidFill>
                          <a:effectLst/>
                          <a:latin typeface="Arial"/>
                          <a:ea typeface="MS Mincho"/>
                        </a:rPr>
                        <a:t> </a:t>
                      </a:r>
                      <a:endParaRPr lang="en-GB" sz="2000" b="1" dirty="0">
                        <a:solidFill>
                          <a:srgbClr val="009D00"/>
                        </a:solidFill>
                        <a:effectLst/>
                        <a:latin typeface="Arial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9D00"/>
                          </a:solidFill>
                          <a:effectLst/>
                          <a:latin typeface="Arial"/>
                          <a:ea typeface="MS Mincho"/>
                        </a:rPr>
                        <a:t>Governance and Preparation Requirements</a:t>
                      </a:r>
                      <a:endParaRPr lang="en-GB" sz="2000" b="1" dirty="0">
                        <a:solidFill>
                          <a:srgbClr val="009D00"/>
                        </a:solidFill>
                        <a:effectLst/>
                        <a:latin typeface="Arial"/>
                        <a:ea typeface="MS Mincho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33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9D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Version 1</a:t>
                      </a:r>
                      <a:endParaRPr lang="en-GB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9D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September </a:t>
                      </a:r>
                      <a:r>
                        <a:rPr lang="en-GB" sz="1400" b="1" dirty="0" smtClean="0">
                          <a:solidFill>
                            <a:srgbClr val="009D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2019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rgbClr val="009D00"/>
                        </a:solidFill>
                        <a:effectLst/>
                        <a:latin typeface="Arial"/>
                        <a:ea typeface="MS Mincho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9D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With special thanks to </a:t>
                      </a:r>
                      <a:endParaRPr lang="en-GB" sz="105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9D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Scottish Pharmacy Quality Assurance Group</a:t>
                      </a:r>
                      <a:endParaRPr lang="en-GB" sz="105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9D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And </a:t>
                      </a:r>
                      <a:endParaRPr lang="en-GB" sz="105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9D00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Northern Alliance Advanced Therapy Treatment Centre</a:t>
                      </a:r>
                      <a:endParaRPr lang="en-GB" sz="105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7" descr="Description: https://www.sps.nhs.uk/wp-content/uploads/2016/08/SPS_Emailfooterfinalweb_201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85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722511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Impact of Future Role</a:t>
            </a:r>
            <a:endParaRPr lang="en-GB" sz="32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969" y="1628800"/>
            <a:ext cx="7056784" cy="482453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Collaboration beyond Pharmacy boundaries</a:t>
            </a:r>
          </a:p>
          <a:p>
            <a:pPr algn="l"/>
            <a:endParaRPr lang="en-GB" sz="1200" dirty="0" smtClean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Education of wider Pharmacy workforce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Clinical Pharmacy Team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Clinical Trials Team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Medicines Management Team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QA/</a:t>
            </a:r>
            <a:r>
              <a:rPr lang="en-GB" sz="2000" dirty="0" err="1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QP</a:t>
            </a:r>
            <a:r>
              <a:rPr lang="en-GB" sz="20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/Technical Services </a:t>
            </a:r>
            <a:r>
              <a:rPr lang="en-GB" sz="20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Team</a:t>
            </a:r>
          </a:p>
          <a:p>
            <a:pPr lvl="1" algn="l"/>
            <a:endParaRPr lang="en-GB" sz="1200" dirty="0" smtClean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Future </a:t>
            </a:r>
            <a:r>
              <a:rPr lang="en-GB" sz="24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workforce considerations </a:t>
            </a:r>
            <a:endParaRPr lang="en-GB" sz="2400" dirty="0" smtClean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l"/>
            <a:r>
              <a:rPr lang="en-GB" sz="12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MI Specific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Horizon Scanning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Liaison with Pan UK </a:t>
            </a:r>
            <a:r>
              <a:rPr lang="en-GB" sz="2000" dirty="0" err="1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PWG</a:t>
            </a:r>
            <a:r>
              <a:rPr lang="en-GB" sz="20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for queries</a:t>
            </a:r>
            <a:endParaRPr lang="en-GB" sz="2000" dirty="0" smtClean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  <p:pic>
        <p:nvPicPr>
          <p:cNvPr id="5" name="Picture 4" descr="Description: https://www.sps.nhs.uk/wp-content/uploads/2016/08/SPS_Emailfooterfinalweb_201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179516" y="260649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08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47" y="1014166"/>
            <a:ext cx="6275040" cy="92233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Conclusion</a:t>
            </a:r>
            <a:endParaRPr lang="en-GB" sz="3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76" y="2276873"/>
            <a:ext cx="54979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ATMPs </a:t>
            </a:r>
            <a:r>
              <a:rPr lang="en-GB" sz="24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are Exciting for Patients </a:t>
            </a:r>
            <a:r>
              <a:rPr lang="en-GB" sz="2400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and    </a:t>
            </a:r>
            <a:r>
              <a:rPr lang="en-GB" sz="24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for NHS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Getting it Right First Time requires Organisational Governance and </a:t>
            </a:r>
            <a:endParaRPr lang="en-GB" sz="2400" dirty="0" smtClean="0">
              <a:solidFill>
                <a:prstClr val="black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58775" indent="-358775"/>
            <a:r>
              <a:rPr lang="en-GB" sz="24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  System </a:t>
            </a:r>
            <a:r>
              <a:rPr lang="en-GB" sz="24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Leadership</a:t>
            </a:r>
          </a:p>
          <a:p>
            <a:endParaRPr lang="en-GB" sz="2800" dirty="0">
              <a:solidFill>
                <a:prstClr val="black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" name="Picture 2" descr="C:\Users\blacka3\AppData\Local\Microsoft\Windows\Temporary Internet Files\Content.IE5\BECZ2LO4\collaboration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2796307" cy="310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3560"/>
            <a:ext cx="1544444" cy="864096"/>
          </a:xfrm>
          <a:prstGeom prst="rect">
            <a:avLst/>
          </a:prstGeom>
          <a:noFill/>
        </p:spPr>
      </p:pic>
      <p:pic>
        <p:nvPicPr>
          <p:cNvPr id="7" name="Picture 6" descr="Description: https://www.sps.nhs.uk/wp-content/uploads/2016/08/SPS_Emailfooterfinalweb_2016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96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6403978"/>
            <a:ext cx="87312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1"/>
          <p:cNvSpPr txBox="1">
            <a:spLocks noChangeArrowheads="1"/>
          </p:cNvSpPr>
          <p:nvPr/>
        </p:nvSpPr>
        <p:spPr bwMode="auto">
          <a:xfrm>
            <a:off x="1868959" y="2420888"/>
            <a:ext cx="53292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GB" altLang="en-US" sz="3600" b="1" dirty="0" smtClean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Thank you for listening </a:t>
            </a:r>
          </a:p>
          <a:p>
            <a:pPr algn="ctr">
              <a:spcBef>
                <a:spcPct val="0"/>
              </a:spcBef>
              <a:defRPr/>
            </a:pPr>
            <a:endParaRPr lang="en-GB" altLang="en-US" sz="3600" b="1" dirty="0" smtClean="0">
              <a:solidFill>
                <a:prstClr val="black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Picture 3" descr="Description: https://www.sps.nhs.uk/wp-content/uploads/2016/08/SPS_Emailfooterfinalweb_201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83968" y="533256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Email: </a:t>
            </a:r>
            <a:r>
              <a:rPr lang="en-GB" dirty="0" smtClean="0">
                <a:hlinkClick r:id="rId5"/>
              </a:rPr>
              <a:t>Anne.Black7@nhs.net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528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0572" y="980728"/>
            <a:ext cx="8229600" cy="9228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en-US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Somatic Cell Therapy </a:t>
            </a:r>
            <a:r>
              <a:rPr lang="en-GB" altLang="en-US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Medicinal </a:t>
            </a:r>
            <a:r>
              <a:rPr lang="en-GB" altLang="en-US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Products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139509"/>
            <a:ext cx="7697787" cy="40257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GB" altLang="en-US" sz="19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Somatic cell therapy medicinal product means a biological medicinal product which has the following characteristics: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GB" altLang="en-US" sz="13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476250" indent="-476250" algn="just">
              <a:lnSpc>
                <a:spcPct val="90000"/>
              </a:lnSpc>
              <a:buFont typeface="Times" charset="0"/>
              <a:buAutoNum type="alphaLcParenR"/>
              <a:defRPr/>
            </a:pPr>
            <a:r>
              <a:rPr lang="en-GB" altLang="en-US" sz="19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contains or consists of </a:t>
            </a:r>
            <a:r>
              <a:rPr lang="en-GB" altLang="en-US" sz="1900" dirty="0" smtClean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cells or tissues that have been subject to substantial manipulation</a:t>
            </a:r>
            <a:r>
              <a:rPr lang="en-GB" altLang="en-US" sz="19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so that biological characteristics, physiological functions or structural properties relevant for the intended clinical use have been altered, or of </a:t>
            </a:r>
            <a:r>
              <a:rPr lang="en-GB" altLang="en-US" sz="1900" dirty="0" smtClean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cells or tissues that are not intended to be used for the same essential function(s</a:t>
            </a:r>
            <a:r>
              <a:rPr lang="en-GB" altLang="en-US" sz="19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) in the recipient and the donor;</a:t>
            </a:r>
          </a:p>
          <a:p>
            <a:pPr marL="476250" indent="-476250" algn="just">
              <a:lnSpc>
                <a:spcPct val="90000"/>
              </a:lnSpc>
              <a:defRPr/>
            </a:pPr>
            <a:endParaRPr lang="en-GB" altLang="en-US" sz="19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476250" indent="-476250" algn="just">
              <a:lnSpc>
                <a:spcPct val="90000"/>
              </a:lnSpc>
              <a:buFont typeface="Times" charset="0"/>
              <a:buAutoNum type="alphaLcParenR" startAt="2"/>
              <a:defRPr/>
            </a:pPr>
            <a:r>
              <a:rPr lang="en-GB" altLang="en-US" sz="19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Is presented as having properties for, or is used in or administered to human beings, with a view to treating, preventing or diagnosing a disease through the pharmacological, immunological or metabolic action of its cells or tissues.</a:t>
            </a:r>
          </a:p>
          <a:p>
            <a:pPr marL="476250" indent="-476250" algn="just">
              <a:lnSpc>
                <a:spcPct val="90000"/>
              </a:lnSpc>
              <a:defRPr/>
            </a:pPr>
            <a:endParaRPr lang="en-GB" altLang="en-US" sz="19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3560"/>
            <a:ext cx="1544444" cy="864096"/>
          </a:xfrm>
          <a:prstGeom prst="rect">
            <a:avLst/>
          </a:prstGeom>
          <a:noFill/>
        </p:spPr>
      </p:pic>
      <p:pic>
        <p:nvPicPr>
          <p:cNvPr id="6" name="Picture 5" descr="Description: https://www.sps.nhs.uk/wp-content/uploads/2016/08/SPS_Emailfooterfinalweb_201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51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2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5926" y="836713"/>
            <a:ext cx="8229600" cy="6524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en-US" sz="3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Autologous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322267" y="3797301"/>
            <a:ext cx="2765893" cy="3062939"/>
            <a:chOff x="2971" y="550"/>
            <a:chExt cx="1256" cy="1413"/>
          </a:xfrm>
        </p:grpSpPr>
        <p:grpSp>
          <p:nvGrpSpPr>
            <p:cNvPr id="10322" name="Group 4"/>
            <p:cNvGrpSpPr>
              <a:grpSpLocks/>
            </p:cNvGrpSpPr>
            <p:nvPr/>
          </p:nvGrpSpPr>
          <p:grpSpPr bwMode="auto">
            <a:xfrm>
              <a:off x="2971" y="550"/>
              <a:ext cx="1256" cy="1413"/>
              <a:chOff x="2971" y="550"/>
              <a:chExt cx="1256" cy="1413"/>
            </a:xfrm>
          </p:grpSpPr>
          <p:sp>
            <p:nvSpPr>
              <p:cNvPr id="10325" name="Oval 5"/>
              <p:cNvSpPr>
                <a:spLocks noChangeArrowheads="1"/>
              </p:cNvSpPr>
              <p:nvPr/>
            </p:nvSpPr>
            <p:spPr bwMode="auto">
              <a:xfrm>
                <a:off x="3402" y="845"/>
                <a:ext cx="408" cy="7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26" name="Oval 6"/>
              <p:cNvSpPr>
                <a:spLocks noChangeArrowheads="1"/>
              </p:cNvSpPr>
              <p:nvPr/>
            </p:nvSpPr>
            <p:spPr bwMode="auto">
              <a:xfrm>
                <a:off x="3469" y="550"/>
                <a:ext cx="273" cy="31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27" name="Oval 7"/>
              <p:cNvSpPr>
                <a:spLocks noChangeArrowheads="1"/>
              </p:cNvSpPr>
              <p:nvPr/>
            </p:nvSpPr>
            <p:spPr bwMode="auto">
              <a:xfrm>
                <a:off x="2971" y="958"/>
                <a:ext cx="544" cy="6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28" name="Oval 8"/>
              <p:cNvSpPr>
                <a:spLocks noChangeArrowheads="1"/>
              </p:cNvSpPr>
              <p:nvPr/>
            </p:nvSpPr>
            <p:spPr bwMode="auto">
              <a:xfrm>
                <a:off x="3683" y="969"/>
                <a:ext cx="544" cy="6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29" name="Oval 9"/>
              <p:cNvSpPr>
                <a:spLocks noChangeArrowheads="1"/>
              </p:cNvSpPr>
              <p:nvPr/>
            </p:nvSpPr>
            <p:spPr bwMode="auto">
              <a:xfrm rot="18829851">
                <a:off x="3071" y="1657"/>
                <a:ext cx="544" cy="6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30" name="Oval 10"/>
              <p:cNvSpPr>
                <a:spLocks noChangeArrowheads="1"/>
              </p:cNvSpPr>
              <p:nvPr/>
            </p:nvSpPr>
            <p:spPr bwMode="auto">
              <a:xfrm rot="2556844">
                <a:off x="3607" y="1644"/>
                <a:ext cx="544" cy="6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323" name="Oval 11"/>
            <p:cNvSpPr>
              <a:spLocks noChangeArrowheads="1"/>
            </p:cNvSpPr>
            <p:nvPr/>
          </p:nvSpPr>
          <p:spPr bwMode="auto">
            <a:xfrm>
              <a:off x="3519" y="618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  <p:sp>
          <p:nvSpPr>
            <p:cNvPr id="10324" name="Oval 12"/>
            <p:cNvSpPr>
              <a:spLocks noChangeArrowheads="1"/>
            </p:cNvSpPr>
            <p:nvPr/>
          </p:nvSpPr>
          <p:spPr bwMode="auto">
            <a:xfrm>
              <a:off x="3626" y="618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1592771">
            <a:off x="2560642" y="3702053"/>
            <a:ext cx="149225" cy="1033463"/>
            <a:chOff x="2578" y="2559"/>
            <a:chExt cx="94" cy="651"/>
          </a:xfrm>
        </p:grpSpPr>
        <p:sp>
          <p:nvSpPr>
            <p:cNvPr id="10318" name="Rectangle 15"/>
            <p:cNvSpPr>
              <a:spLocks noChangeArrowheads="1"/>
            </p:cNvSpPr>
            <p:nvPr/>
          </p:nvSpPr>
          <p:spPr bwMode="auto">
            <a:xfrm>
              <a:off x="2578" y="2729"/>
              <a:ext cx="94" cy="2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  <p:sp>
          <p:nvSpPr>
            <p:cNvPr id="10319" name="Line 16"/>
            <p:cNvSpPr>
              <a:spLocks noChangeShapeType="1"/>
            </p:cNvSpPr>
            <p:nvPr/>
          </p:nvSpPr>
          <p:spPr bwMode="auto">
            <a:xfrm>
              <a:off x="2625" y="3012"/>
              <a:ext cx="0" cy="19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320" name="Line 17"/>
            <p:cNvSpPr>
              <a:spLocks noChangeShapeType="1"/>
            </p:cNvSpPr>
            <p:nvPr/>
          </p:nvSpPr>
          <p:spPr bwMode="auto">
            <a:xfrm flipV="1">
              <a:off x="2625" y="2559"/>
              <a:ext cx="0" cy="17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321" name="Line 18"/>
            <p:cNvSpPr>
              <a:spLocks noChangeShapeType="1"/>
            </p:cNvSpPr>
            <p:nvPr/>
          </p:nvSpPr>
          <p:spPr bwMode="auto">
            <a:xfrm>
              <a:off x="2586" y="2559"/>
              <a:ext cx="7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341011" name="Rectangle 19"/>
          <p:cNvSpPr>
            <a:spLocks noChangeArrowheads="1"/>
          </p:cNvSpPr>
          <p:nvPr/>
        </p:nvSpPr>
        <p:spPr bwMode="auto">
          <a:xfrm rot="1592771">
            <a:off x="2560642" y="3990978"/>
            <a:ext cx="149225" cy="449263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500">
              <a:solidFill>
                <a:srgbClr val="000000"/>
              </a:solidFill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924691" y="2783653"/>
            <a:ext cx="1274763" cy="1328737"/>
            <a:chOff x="1770" y="1525"/>
            <a:chExt cx="803" cy="837"/>
          </a:xfrm>
        </p:grpSpPr>
        <p:grpSp>
          <p:nvGrpSpPr>
            <p:cNvPr id="10288" name="Group 21"/>
            <p:cNvGrpSpPr>
              <a:grpSpLocks/>
            </p:cNvGrpSpPr>
            <p:nvPr/>
          </p:nvGrpSpPr>
          <p:grpSpPr bwMode="auto">
            <a:xfrm>
              <a:off x="1770" y="2082"/>
              <a:ext cx="192" cy="144"/>
              <a:chOff x="1770" y="2082"/>
              <a:chExt cx="192" cy="144"/>
            </a:xfrm>
          </p:grpSpPr>
          <p:sp>
            <p:nvSpPr>
              <p:cNvPr id="10316" name="Oval 22"/>
              <p:cNvSpPr>
                <a:spLocks noChangeArrowheads="1"/>
              </p:cNvSpPr>
              <p:nvPr/>
            </p:nvSpPr>
            <p:spPr bwMode="auto">
              <a:xfrm>
                <a:off x="1770" y="2082"/>
                <a:ext cx="192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17" name="Oval 23"/>
              <p:cNvSpPr>
                <a:spLocks noChangeArrowheads="1"/>
              </p:cNvSpPr>
              <p:nvPr/>
            </p:nvSpPr>
            <p:spPr bwMode="auto">
              <a:xfrm>
                <a:off x="1818" y="213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89" name="Group 24"/>
            <p:cNvGrpSpPr>
              <a:grpSpLocks/>
            </p:cNvGrpSpPr>
            <p:nvPr/>
          </p:nvGrpSpPr>
          <p:grpSpPr bwMode="auto">
            <a:xfrm>
              <a:off x="1906" y="2218"/>
              <a:ext cx="192" cy="144"/>
              <a:chOff x="1770" y="2082"/>
              <a:chExt cx="192" cy="144"/>
            </a:xfrm>
          </p:grpSpPr>
          <p:sp>
            <p:nvSpPr>
              <p:cNvPr id="10314" name="Oval 25"/>
              <p:cNvSpPr>
                <a:spLocks noChangeArrowheads="1"/>
              </p:cNvSpPr>
              <p:nvPr/>
            </p:nvSpPr>
            <p:spPr bwMode="auto">
              <a:xfrm>
                <a:off x="1770" y="2082"/>
                <a:ext cx="192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15" name="Oval 26"/>
              <p:cNvSpPr>
                <a:spLocks noChangeArrowheads="1"/>
              </p:cNvSpPr>
              <p:nvPr/>
            </p:nvSpPr>
            <p:spPr bwMode="auto">
              <a:xfrm>
                <a:off x="1818" y="213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90" name="Group 27"/>
            <p:cNvGrpSpPr>
              <a:grpSpLocks/>
            </p:cNvGrpSpPr>
            <p:nvPr/>
          </p:nvGrpSpPr>
          <p:grpSpPr bwMode="auto">
            <a:xfrm>
              <a:off x="2290" y="2115"/>
              <a:ext cx="192" cy="144"/>
              <a:chOff x="1770" y="2082"/>
              <a:chExt cx="192" cy="144"/>
            </a:xfrm>
          </p:grpSpPr>
          <p:sp>
            <p:nvSpPr>
              <p:cNvPr id="10312" name="Oval 28"/>
              <p:cNvSpPr>
                <a:spLocks noChangeArrowheads="1"/>
              </p:cNvSpPr>
              <p:nvPr/>
            </p:nvSpPr>
            <p:spPr bwMode="auto">
              <a:xfrm>
                <a:off x="1770" y="2082"/>
                <a:ext cx="192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13" name="Oval 29"/>
              <p:cNvSpPr>
                <a:spLocks noChangeArrowheads="1"/>
              </p:cNvSpPr>
              <p:nvPr/>
            </p:nvSpPr>
            <p:spPr bwMode="auto">
              <a:xfrm>
                <a:off x="1818" y="213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91" name="Group 30"/>
            <p:cNvGrpSpPr>
              <a:grpSpLocks/>
            </p:cNvGrpSpPr>
            <p:nvPr/>
          </p:nvGrpSpPr>
          <p:grpSpPr bwMode="auto">
            <a:xfrm>
              <a:off x="2381" y="1525"/>
              <a:ext cx="192" cy="144"/>
              <a:chOff x="1770" y="2082"/>
              <a:chExt cx="192" cy="144"/>
            </a:xfrm>
          </p:grpSpPr>
          <p:sp>
            <p:nvSpPr>
              <p:cNvPr id="10310" name="Oval 31"/>
              <p:cNvSpPr>
                <a:spLocks noChangeArrowheads="1"/>
              </p:cNvSpPr>
              <p:nvPr/>
            </p:nvSpPr>
            <p:spPr bwMode="auto">
              <a:xfrm>
                <a:off x="1770" y="2082"/>
                <a:ext cx="192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11" name="Oval 32"/>
              <p:cNvSpPr>
                <a:spLocks noChangeArrowheads="1"/>
              </p:cNvSpPr>
              <p:nvPr/>
            </p:nvSpPr>
            <p:spPr bwMode="auto">
              <a:xfrm>
                <a:off x="1818" y="213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92" name="Group 33"/>
            <p:cNvGrpSpPr>
              <a:grpSpLocks/>
            </p:cNvGrpSpPr>
            <p:nvPr/>
          </p:nvGrpSpPr>
          <p:grpSpPr bwMode="auto">
            <a:xfrm>
              <a:off x="2064" y="1979"/>
              <a:ext cx="192" cy="144"/>
              <a:chOff x="1770" y="2082"/>
              <a:chExt cx="192" cy="144"/>
            </a:xfrm>
          </p:grpSpPr>
          <p:sp>
            <p:nvSpPr>
              <p:cNvPr id="10308" name="Oval 34"/>
              <p:cNvSpPr>
                <a:spLocks noChangeArrowheads="1"/>
              </p:cNvSpPr>
              <p:nvPr/>
            </p:nvSpPr>
            <p:spPr bwMode="auto">
              <a:xfrm>
                <a:off x="1770" y="2082"/>
                <a:ext cx="192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9" name="Oval 35"/>
              <p:cNvSpPr>
                <a:spLocks noChangeArrowheads="1"/>
              </p:cNvSpPr>
              <p:nvPr/>
            </p:nvSpPr>
            <p:spPr bwMode="auto">
              <a:xfrm>
                <a:off x="1818" y="213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93" name="Group 36"/>
            <p:cNvGrpSpPr>
              <a:grpSpLocks/>
            </p:cNvGrpSpPr>
            <p:nvPr/>
          </p:nvGrpSpPr>
          <p:grpSpPr bwMode="auto">
            <a:xfrm>
              <a:off x="2336" y="1797"/>
              <a:ext cx="192" cy="144"/>
              <a:chOff x="1770" y="2082"/>
              <a:chExt cx="192" cy="144"/>
            </a:xfrm>
          </p:grpSpPr>
          <p:sp>
            <p:nvSpPr>
              <p:cNvPr id="10306" name="Oval 37"/>
              <p:cNvSpPr>
                <a:spLocks noChangeArrowheads="1"/>
              </p:cNvSpPr>
              <p:nvPr/>
            </p:nvSpPr>
            <p:spPr bwMode="auto">
              <a:xfrm>
                <a:off x="1770" y="2082"/>
                <a:ext cx="192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7" name="Oval 38"/>
              <p:cNvSpPr>
                <a:spLocks noChangeArrowheads="1"/>
              </p:cNvSpPr>
              <p:nvPr/>
            </p:nvSpPr>
            <p:spPr bwMode="auto">
              <a:xfrm>
                <a:off x="1818" y="213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94" name="Group 39"/>
            <p:cNvGrpSpPr>
              <a:grpSpLocks/>
            </p:cNvGrpSpPr>
            <p:nvPr/>
          </p:nvGrpSpPr>
          <p:grpSpPr bwMode="auto">
            <a:xfrm>
              <a:off x="2200" y="1616"/>
              <a:ext cx="192" cy="144"/>
              <a:chOff x="1770" y="2082"/>
              <a:chExt cx="192" cy="144"/>
            </a:xfrm>
          </p:grpSpPr>
          <p:sp>
            <p:nvSpPr>
              <p:cNvPr id="10304" name="Oval 40"/>
              <p:cNvSpPr>
                <a:spLocks noChangeArrowheads="1"/>
              </p:cNvSpPr>
              <p:nvPr/>
            </p:nvSpPr>
            <p:spPr bwMode="auto">
              <a:xfrm>
                <a:off x="1770" y="2082"/>
                <a:ext cx="192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5" name="Oval 41"/>
              <p:cNvSpPr>
                <a:spLocks noChangeArrowheads="1"/>
              </p:cNvSpPr>
              <p:nvPr/>
            </p:nvSpPr>
            <p:spPr bwMode="auto">
              <a:xfrm>
                <a:off x="1818" y="213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95" name="Group 42"/>
            <p:cNvGrpSpPr>
              <a:grpSpLocks/>
            </p:cNvGrpSpPr>
            <p:nvPr/>
          </p:nvGrpSpPr>
          <p:grpSpPr bwMode="auto">
            <a:xfrm>
              <a:off x="2064" y="1797"/>
              <a:ext cx="192" cy="144"/>
              <a:chOff x="1770" y="2082"/>
              <a:chExt cx="192" cy="144"/>
            </a:xfrm>
          </p:grpSpPr>
          <p:sp>
            <p:nvSpPr>
              <p:cNvPr id="10302" name="Oval 43"/>
              <p:cNvSpPr>
                <a:spLocks noChangeArrowheads="1"/>
              </p:cNvSpPr>
              <p:nvPr/>
            </p:nvSpPr>
            <p:spPr bwMode="auto">
              <a:xfrm>
                <a:off x="1770" y="2082"/>
                <a:ext cx="192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3" name="Oval 44"/>
              <p:cNvSpPr>
                <a:spLocks noChangeArrowheads="1"/>
              </p:cNvSpPr>
              <p:nvPr/>
            </p:nvSpPr>
            <p:spPr bwMode="auto">
              <a:xfrm>
                <a:off x="1818" y="213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96" name="Group 45"/>
            <p:cNvGrpSpPr>
              <a:grpSpLocks/>
            </p:cNvGrpSpPr>
            <p:nvPr/>
          </p:nvGrpSpPr>
          <p:grpSpPr bwMode="auto">
            <a:xfrm>
              <a:off x="1973" y="1570"/>
              <a:ext cx="192" cy="144"/>
              <a:chOff x="1770" y="2082"/>
              <a:chExt cx="192" cy="144"/>
            </a:xfrm>
          </p:grpSpPr>
          <p:sp>
            <p:nvSpPr>
              <p:cNvPr id="10300" name="Oval 46"/>
              <p:cNvSpPr>
                <a:spLocks noChangeArrowheads="1"/>
              </p:cNvSpPr>
              <p:nvPr/>
            </p:nvSpPr>
            <p:spPr bwMode="auto">
              <a:xfrm>
                <a:off x="1770" y="2082"/>
                <a:ext cx="192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1" name="Oval 47"/>
              <p:cNvSpPr>
                <a:spLocks noChangeArrowheads="1"/>
              </p:cNvSpPr>
              <p:nvPr/>
            </p:nvSpPr>
            <p:spPr bwMode="auto">
              <a:xfrm>
                <a:off x="1818" y="213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97" name="Group 48"/>
            <p:cNvGrpSpPr>
              <a:grpSpLocks/>
            </p:cNvGrpSpPr>
            <p:nvPr/>
          </p:nvGrpSpPr>
          <p:grpSpPr bwMode="auto">
            <a:xfrm>
              <a:off x="1791" y="1842"/>
              <a:ext cx="192" cy="144"/>
              <a:chOff x="1770" y="2082"/>
              <a:chExt cx="192" cy="144"/>
            </a:xfrm>
          </p:grpSpPr>
          <p:sp>
            <p:nvSpPr>
              <p:cNvPr id="10298" name="Oval 49"/>
              <p:cNvSpPr>
                <a:spLocks noChangeArrowheads="1"/>
              </p:cNvSpPr>
              <p:nvPr/>
            </p:nvSpPr>
            <p:spPr bwMode="auto">
              <a:xfrm>
                <a:off x="1770" y="2082"/>
                <a:ext cx="192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9" name="Oval 50"/>
              <p:cNvSpPr>
                <a:spLocks noChangeArrowheads="1"/>
              </p:cNvSpPr>
              <p:nvPr/>
            </p:nvSpPr>
            <p:spPr bwMode="auto">
              <a:xfrm>
                <a:off x="1818" y="213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41043" name="AutoShape 51"/>
          <p:cNvSpPr>
            <a:spLocks noChangeArrowheads="1"/>
          </p:cNvSpPr>
          <p:nvPr/>
        </p:nvSpPr>
        <p:spPr bwMode="auto">
          <a:xfrm rot="2146309">
            <a:off x="4097286" y="2569981"/>
            <a:ext cx="4945243" cy="1943100"/>
          </a:xfrm>
          <a:prstGeom prst="curvedDownArrow">
            <a:avLst>
              <a:gd name="adj1" fmla="val 63007"/>
              <a:gd name="adj2" fmla="val 126013"/>
              <a:gd name="adj3" fmla="val 33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500">
              <a:solidFill>
                <a:srgbClr val="000000"/>
              </a:solidFill>
            </a:endParaRPr>
          </a:p>
        </p:txBody>
      </p: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4498326" y="2132224"/>
            <a:ext cx="808038" cy="660400"/>
            <a:chOff x="2608" y="935"/>
            <a:chExt cx="509" cy="416"/>
          </a:xfrm>
        </p:grpSpPr>
        <p:grpSp>
          <p:nvGrpSpPr>
            <p:cNvPr id="10276" name="Group 53"/>
            <p:cNvGrpSpPr>
              <a:grpSpLocks/>
            </p:cNvGrpSpPr>
            <p:nvPr/>
          </p:nvGrpSpPr>
          <p:grpSpPr bwMode="auto">
            <a:xfrm>
              <a:off x="2925" y="935"/>
              <a:ext cx="192" cy="144"/>
              <a:chOff x="1770" y="2082"/>
              <a:chExt cx="192" cy="144"/>
            </a:xfrm>
          </p:grpSpPr>
          <p:sp>
            <p:nvSpPr>
              <p:cNvPr id="10286" name="Oval 54"/>
              <p:cNvSpPr>
                <a:spLocks noChangeArrowheads="1"/>
              </p:cNvSpPr>
              <p:nvPr/>
            </p:nvSpPr>
            <p:spPr bwMode="auto">
              <a:xfrm>
                <a:off x="1770" y="2082"/>
                <a:ext cx="192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7" name="Oval 55"/>
              <p:cNvSpPr>
                <a:spLocks noChangeArrowheads="1"/>
              </p:cNvSpPr>
              <p:nvPr/>
            </p:nvSpPr>
            <p:spPr bwMode="auto">
              <a:xfrm>
                <a:off x="1818" y="213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77" name="Group 56"/>
            <p:cNvGrpSpPr>
              <a:grpSpLocks/>
            </p:cNvGrpSpPr>
            <p:nvPr/>
          </p:nvGrpSpPr>
          <p:grpSpPr bwMode="auto">
            <a:xfrm>
              <a:off x="2880" y="1207"/>
              <a:ext cx="192" cy="144"/>
              <a:chOff x="1770" y="2082"/>
              <a:chExt cx="192" cy="144"/>
            </a:xfrm>
          </p:grpSpPr>
          <p:sp>
            <p:nvSpPr>
              <p:cNvPr id="10284" name="Oval 57"/>
              <p:cNvSpPr>
                <a:spLocks noChangeArrowheads="1"/>
              </p:cNvSpPr>
              <p:nvPr/>
            </p:nvSpPr>
            <p:spPr bwMode="auto">
              <a:xfrm>
                <a:off x="1770" y="2082"/>
                <a:ext cx="192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5" name="Oval 58"/>
              <p:cNvSpPr>
                <a:spLocks noChangeArrowheads="1"/>
              </p:cNvSpPr>
              <p:nvPr/>
            </p:nvSpPr>
            <p:spPr bwMode="auto">
              <a:xfrm>
                <a:off x="1818" y="213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78" name="Group 59"/>
            <p:cNvGrpSpPr>
              <a:grpSpLocks/>
            </p:cNvGrpSpPr>
            <p:nvPr/>
          </p:nvGrpSpPr>
          <p:grpSpPr bwMode="auto">
            <a:xfrm>
              <a:off x="2744" y="1026"/>
              <a:ext cx="192" cy="144"/>
              <a:chOff x="1770" y="2082"/>
              <a:chExt cx="192" cy="144"/>
            </a:xfrm>
          </p:grpSpPr>
          <p:sp>
            <p:nvSpPr>
              <p:cNvPr id="10282" name="Oval 60"/>
              <p:cNvSpPr>
                <a:spLocks noChangeArrowheads="1"/>
              </p:cNvSpPr>
              <p:nvPr/>
            </p:nvSpPr>
            <p:spPr bwMode="auto">
              <a:xfrm>
                <a:off x="1770" y="2082"/>
                <a:ext cx="192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3" name="Oval 61"/>
              <p:cNvSpPr>
                <a:spLocks noChangeArrowheads="1"/>
              </p:cNvSpPr>
              <p:nvPr/>
            </p:nvSpPr>
            <p:spPr bwMode="auto">
              <a:xfrm>
                <a:off x="1818" y="213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79" name="Group 62"/>
            <p:cNvGrpSpPr>
              <a:grpSpLocks/>
            </p:cNvGrpSpPr>
            <p:nvPr/>
          </p:nvGrpSpPr>
          <p:grpSpPr bwMode="auto">
            <a:xfrm>
              <a:off x="2608" y="1207"/>
              <a:ext cx="192" cy="144"/>
              <a:chOff x="1770" y="2082"/>
              <a:chExt cx="192" cy="144"/>
            </a:xfrm>
          </p:grpSpPr>
          <p:sp>
            <p:nvSpPr>
              <p:cNvPr id="10280" name="Oval 63"/>
              <p:cNvSpPr>
                <a:spLocks noChangeArrowheads="1"/>
              </p:cNvSpPr>
              <p:nvPr/>
            </p:nvSpPr>
            <p:spPr bwMode="auto">
              <a:xfrm>
                <a:off x="1770" y="2082"/>
                <a:ext cx="192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1" name="Oval 64"/>
              <p:cNvSpPr>
                <a:spLocks noChangeArrowheads="1"/>
              </p:cNvSpPr>
              <p:nvPr/>
            </p:nvSpPr>
            <p:spPr bwMode="auto">
              <a:xfrm>
                <a:off x="1818" y="213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2406653" y="4831558"/>
            <a:ext cx="1857375" cy="1089025"/>
            <a:chOff x="1362" y="3100"/>
            <a:chExt cx="1170" cy="686"/>
          </a:xfrm>
        </p:grpSpPr>
        <p:sp>
          <p:nvSpPr>
            <p:cNvPr id="10272" name="Rectangle 66"/>
            <p:cNvSpPr>
              <a:spLocks noChangeArrowheads="1"/>
            </p:cNvSpPr>
            <p:nvPr/>
          </p:nvSpPr>
          <p:spPr bwMode="auto">
            <a:xfrm rot="3475516">
              <a:off x="1860" y="3242"/>
              <a:ext cx="227" cy="5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  <p:sp>
          <p:nvSpPr>
            <p:cNvPr id="10273" name="Line 67"/>
            <p:cNvSpPr>
              <a:spLocks noChangeShapeType="1"/>
            </p:cNvSpPr>
            <p:nvPr/>
          </p:nvSpPr>
          <p:spPr bwMode="auto">
            <a:xfrm rot="3475516">
              <a:off x="1562" y="3586"/>
              <a:ext cx="0" cy="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74" name="Line 68"/>
            <p:cNvSpPr>
              <a:spLocks noChangeShapeType="1"/>
            </p:cNvSpPr>
            <p:nvPr/>
          </p:nvSpPr>
          <p:spPr bwMode="auto">
            <a:xfrm rot="3475516" flipV="1">
              <a:off x="2361" y="3113"/>
              <a:ext cx="0" cy="34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75" name="Line 69"/>
            <p:cNvSpPr>
              <a:spLocks noChangeShapeType="1"/>
            </p:cNvSpPr>
            <p:nvPr/>
          </p:nvSpPr>
          <p:spPr bwMode="auto">
            <a:xfrm rot="3475516">
              <a:off x="2413" y="3192"/>
              <a:ext cx="1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341062" name="Rectangle 70"/>
          <p:cNvSpPr>
            <a:spLocks noChangeArrowheads="1"/>
          </p:cNvSpPr>
          <p:nvPr/>
        </p:nvSpPr>
        <p:spPr bwMode="auto">
          <a:xfrm rot="3475516">
            <a:off x="3216874" y="5083176"/>
            <a:ext cx="288925" cy="863600"/>
          </a:xfrm>
          <a:prstGeom prst="rect">
            <a:avLst/>
          </a:prstGeom>
          <a:solidFill>
            <a:srgbClr val="FFCC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500">
              <a:solidFill>
                <a:srgbClr val="000000"/>
              </a:solidFill>
            </a:endParaRPr>
          </a:p>
        </p:txBody>
      </p:sp>
      <p:grpSp>
        <p:nvGrpSpPr>
          <p:cNvPr id="22" name="Group 71"/>
          <p:cNvGrpSpPr>
            <a:grpSpLocks/>
          </p:cNvGrpSpPr>
          <p:nvPr/>
        </p:nvGrpSpPr>
        <p:grpSpPr bwMode="auto">
          <a:xfrm>
            <a:off x="4143375" y="5286375"/>
            <a:ext cx="304800" cy="228600"/>
            <a:chOff x="1770" y="2082"/>
            <a:chExt cx="192" cy="144"/>
          </a:xfrm>
        </p:grpSpPr>
        <p:sp>
          <p:nvSpPr>
            <p:cNvPr id="10270" name="Oval 72"/>
            <p:cNvSpPr>
              <a:spLocks noChangeArrowheads="1"/>
            </p:cNvSpPr>
            <p:nvPr/>
          </p:nvSpPr>
          <p:spPr bwMode="auto">
            <a:xfrm>
              <a:off x="1770" y="2082"/>
              <a:ext cx="192" cy="1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  <p:sp>
          <p:nvSpPr>
            <p:cNvPr id="10271" name="Oval 73"/>
            <p:cNvSpPr>
              <a:spLocks noChangeArrowheads="1"/>
            </p:cNvSpPr>
            <p:nvPr/>
          </p:nvSpPr>
          <p:spPr bwMode="auto">
            <a:xfrm>
              <a:off x="1818" y="213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74"/>
          <p:cNvGrpSpPr>
            <a:grpSpLocks/>
          </p:cNvGrpSpPr>
          <p:nvPr/>
        </p:nvGrpSpPr>
        <p:grpSpPr bwMode="auto">
          <a:xfrm>
            <a:off x="4071938" y="5718175"/>
            <a:ext cx="304800" cy="228600"/>
            <a:chOff x="1770" y="2082"/>
            <a:chExt cx="192" cy="144"/>
          </a:xfrm>
        </p:grpSpPr>
        <p:sp>
          <p:nvSpPr>
            <p:cNvPr id="10268" name="Oval 75"/>
            <p:cNvSpPr>
              <a:spLocks noChangeArrowheads="1"/>
            </p:cNvSpPr>
            <p:nvPr/>
          </p:nvSpPr>
          <p:spPr bwMode="auto">
            <a:xfrm>
              <a:off x="1770" y="2082"/>
              <a:ext cx="192" cy="1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  <p:sp>
          <p:nvSpPr>
            <p:cNvPr id="10269" name="Oval 76"/>
            <p:cNvSpPr>
              <a:spLocks noChangeArrowheads="1"/>
            </p:cNvSpPr>
            <p:nvPr/>
          </p:nvSpPr>
          <p:spPr bwMode="auto">
            <a:xfrm>
              <a:off x="1818" y="213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77"/>
          <p:cNvGrpSpPr>
            <a:grpSpLocks/>
          </p:cNvGrpSpPr>
          <p:nvPr/>
        </p:nvGrpSpPr>
        <p:grpSpPr bwMode="auto">
          <a:xfrm>
            <a:off x="3856038" y="5430839"/>
            <a:ext cx="304800" cy="228600"/>
            <a:chOff x="1770" y="2082"/>
            <a:chExt cx="192" cy="144"/>
          </a:xfrm>
        </p:grpSpPr>
        <p:sp>
          <p:nvSpPr>
            <p:cNvPr id="10266" name="Oval 78"/>
            <p:cNvSpPr>
              <a:spLocks noChangeArrowheads="1"/>
            </p:cNvSpPr>
            <p:nvPr/>
          </p:nvSpPr>
          <p:spPr bwMode="auto">
            <a:xfrm>
              <a:off x="1770" y="2082"/>
              <a:ext cx="192" cy="1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  <p:sp>
          <p:nvSpPr>
            <p:cNvPr id="10267" name="Oval 79"/>
            <p:cNvSpPr>
              <a:spLocks noChangeArrowheads="1"/>
            </p:cNvSpPr>
            <p:nvPr/>
          </p:nvSpPr>
          <p:spPr bwMode="auto">
            <a:xfrm>
              <a:off x="1818" y="213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80"/>
          <p:cNvGrpSpPr>
            <a:grpSpLocks/>
          </p:cNvGrpSpPr>
          <p:nvPr/>
        </p:nvGrpSpPr>
        <p:grpSpPr bwMode="auto">
          <a:xfrm>
            <a:off x="3640138" y="5718175"/>
            <a:ext cx="304800" cy="228600"/>
            <a:chOff x="1770" y="2082"/>
            <a:chExt cx="192" cy="144"/>
          </a:xfrm>
        </p:grpSpPr>
        <p:sp>
          <p:nvSpPr>
            <p:cNvPr id="10264" name="Oval 81"/>
            <p:cNvSpPr>
              <a:spLocks noChangeArrowheads="1"/>
            </p:cNvSpPr>
            <p:nvPr/>
          </p:nvSpPr>
          <p:spPr bwMode="auto">
            <a:xfrm>
              <a:off x="1770" y="2082"/>
              <a:ext cx="192" cy="1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  <p:sp>
          <p:nvSpPr>
            <p:cNvPr id="10265" name="Oval 82"/>
            <p:cNvSpPr>
              <a:spLocks noChangeArrowheads="1"/>
            </p:cNvSpPr>
            <p:nvPr/>
          </p:nvSpPr>
          <p:spPr bwMode="auto">
            <a:xfrm>
              <a:off x="1818" y="213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</p:grpSp>
      <p:sp>
        <p:nvSpPr>
          <p:cNvPr id="86" name="Oval 13"/>
          <p:cNvSpPr>
            <a:spLocks noChangeArrowheads="1"/>
          </p:cNvSpPr>
          <p:nvPr/>
        </p:nvSpPr>
        <p:spPr bwMode="auto">
          <a:xfrm>
            <a:off x="2049423" y="5974345"/>
            <a:ext cx="428625" cy="4286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500">
              <a:solidFill>
                <a:srgbClr val="FFFF00"/>
              </a:solidFill>
            </a:endParaRPr>
          </a:p>
        </p:txBody>
      </p:sp>
      <p:grpSp>
        <p:nvGrpSpPr>
          <p:cNvPr id="26" name="Group 86"/>
          <p:cNvGrpSpPr>
            <a:grpSpLocks/>
          </p:cNvGrpSpPr>
          <p:nvPr/>
        </p:nvGrpSpPr>
        <p:grpSpPr bwMode="auto">
          <a:xfrm rot="-1557212">
            <a:off x="4313279" y="4364027"/>
            <a:ext cx="571500" cy="1000125"/>
            <a:chOff x="1714480" y="2857496"/>
            <a:chExt cx="571504" cy="1000132"/>
          </a:xfrm>
        </p:grpSpPr>
        <p:cxnSp>
          <p:nvCxnSpPr>
            <p:cNvPr id="88" name="Straight Connector 87"/>
            <p:cNvCxnSpPr/>
            <p:nvPr/>
          </p:nvCxnSpPr>
          <p:spPr>
            <a:xfrm rot="16200000" flipH="1">
              <a:off x="1821008" y="2892574"/>
              <a:ext cx="500067" cy="428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1822067" y="3390980"/>
              <a:ext cx="500067" cy="428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/>
            <p:cNvSpPr/>
            <p:nvPr/>
          </p:nvSpPr>
          <p:spPr>
            <a:xfrm>
              <a:off x="1713545" y="2946290"/>
              <a:ext cx="230189" cy="798519"/>
            </a:xfrm>
            <a:custGeom>
              <a:avLst/>
              <a:gdLst>
                <a:gd name="connsiteX0" fmla="*/ 408819 w 408819"/>
                <a:gd name="connsiteY0" fmla="*/ 0 h 798286"/>
                <a:gd name="connsiteX1" fmla="*/ 2419 w 408819"/>
                <a:gd name="connsiteY1" fmla="*/ 348343 h 798286"/>
                <a:gd name="connsiteX2" fmla="*/ 394305 w 408819"/>
                <a:gd name="connsiteY2" fmla="*/ 798286 h 79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819" h="798286">
                  <a:moveTo>
                    <a:pt x="408819" y="0"/>
                  </a:moveTo>
                  <a:cubicBezTo>
                    <a:pt x="206828" y="107647"/>
                    <a:pt x="4838" y="215295"/>
                    <a:pt x="2419" y="348343"/>
                  </a:cubicBezTo>
                  <a:cubicBezTo>
                    <a:pt x="0" y="481391"/>
                    <a:pt x="197152" y="639838"/>
                    <a:pt x="394305" y="79828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1715999" y="3139297"/>
              <a:ext cx="285752" cy="3571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1712156" y="3277787"/>
              <a:ext cx="142876" cy="142876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93" name="Picture 92" descr="Description: https://www.sps.nhs.uk/wp-content/uploads/2016/08/SPS_Emailfooterfinalweb_20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Picture 9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  <p:sp>
        <p:nvSpPr>
          <p:cNvPr id="95" name="Text Box 83"/>
          <p:cNvSpPr txBox="1">
            <a:spLocks noChangeArrowheads="1"/>
          </p:cNvSpPr>
          <p:nvPr/>
        </p:nvSpPr>
        <p:spPr bwMode="auto">
          <a:xfrm>
            <a:off x="4924971" y="3580575"/>
            <a:ext cx="1943289" cy="6771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900" b="1" dirty="0" smtClean="0">
                <a:solidFill>
                  <a:srgbClr val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GMP Batch of 1</a:t>
            </a:r>
            <a:endParaRPr lang="en-GB" altLang="en-US" sz="1900" b="1" dirty="0">
              <a:solidFill>
                <a:srgbClr val="0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>
              <a:spcBef>
                <a:spcPct val="0"/>
              </a:spcBef>
            </a:pPr>
            <a:r>
              <a:rPr lang="en-GB" altLang="en-US" sz="1900" b="1" dirty="0" smtClean="0">
                <a:solidFill>
                  <a:srgbClr val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Manufactured</a:t>
            </a:r>
            <a:endParaRPr lang="en-GB" altLang="en-US" sz="1900" b="1" dirty="0">
              <a:solidFill>
                <a:srgbClr val="0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00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3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C 0.03472 -0.01481 0.06945 -0.0294 0.10972 -0.02037 C 0.15 -0.01134 0.20347 0.01042 0.24167 0.0537 C 0.27986 0.09699 0.33559 0.16181 0.33889 0.23889 C 0.34219 0.31597 0.33038 0.45926 0.26111 0.51667 C 0.19184 0.57407 -0.02015 0.57222 -0.0764 0.58333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34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34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34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11" grpId="0" animBg="1"/>
      <p:bldP spid="341043" grpId="0" animBg="1"/>
      <p:bldP spid="341062" grpId="0" animBg="1"/>
      <p:bldP spid="341062" grpId="1" animBg="1"/>
      <p:bldP spid="86" grpId="0" animBg="1"/>
      <p:bldP spid="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41" y="1654055"/>
            <a:ext cx="4932363" cy="355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1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95" b="84615" l="29851" r="68657">
                        <a14:foregroundMark x1="58209" y1="32967" x2="58209" y2="32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49" t="6281" r="30545" b="15972"/>
          <a:stretch/>
        </p:blipFill>
        <p:spPr bwMode="auto">
          <a:xfrm>
            <a:off x="5148064" y="5095007"/>
            <a:ext cx="247650" cy="67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AFDC7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 descr="C:\Users\HarrisonL5\AppData\Local\Microsoft\Windows\Temporary Internet Files\Content.IE5\7HDG77IA\Black_Box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07" y="2107075"/>
            <a:ext cx="1648044" cy="164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853491"/>
            <a:ext cx="8229600" cy="6524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en-US" sz="3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Allogeneic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293635" y="3797302"/>
            <a:ext cx="2873798" cy="2857009"/>
            <a:chOff x="2958" y="550"/>
            <a:chExt cx="1305" cy="1318"/>
          </a:xfrm>
        </p:grpSpPr>
        <p:grpSp>
          <p:nvGrpSpPr>
            <p:cNvPr id="10322" name="Group 4"/>
            <p:cNvGrpSpPr>
              <a:grpSpLocks/>
            </p:cNvGrpSpPr>
            <p:nvPr/>
          </p:nvGrpSpPr>
          <p:grpSpPr bwMode="auto">
            <a:xfrm>
              <a:off x="2958" y="550"/>
              <a:ext cx="1305" cy="1318"/>
              <a:chOff x="2958" y="550"/>
              <a:chExt cx="1305" cy="1318"/>
            </a:xfrm>
          </p:grpSpPr>
          <p:sp>
            <p:nvSpPr>
              <p:cNvPr id="10325" name="Oval 5"/>
              <p:cNvSpPr>
                <a:spLocks noChangeArrowheads="1"/>
              </p:cNvSpPr>
              <p:nvPr/>
            </p:nvSpPr>
            <p:spPr bwMode="auto">
              <a:xfrm>
                <a:off x="3402" y="845"/>
                <a:ext cx="408" cy="7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26" name="Oval 6"/>
              <p:cNvSpPr>
                <a:spLocks noChangeArrowheads="1"/>
              </p:cNvSpPr>
              <p:nvPr/>
            </p:nvSpPr>
            <p:spPr bwMode="auto">
              <a:xfrm>
                <a:off x="3492" y="550"/>
                <a:ext cx="273" cy="31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27" name="Oval 7"/>
              <p:cNvSpPr>
                <a:spLocks noChangeArrowheads="1"/>
              </p:cNvSpPr>
              <p:nvPr/>
            </p:nvSpPr>
            <p:spPr bwMode="auto">
              <a:xfrm rot="1229310">
                <a:off x="2958" y="940"/>
                <a:ext cx="544" cy="6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28" name="Oval 8"/>
              <p:cNvSpPr>
                <a:spLocks noChangeArrowheads="1"/>
              </p:cNvSpPr>
              <p:nvPr/>
            </p:nvSpPr>
            <p:spPr bwMode="auto">
              <a:xfrm rot="20718554">
                <a:off x="3719" y="966"/>
                <a:ext cx="544" cy="6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29" name="Oval 9"/>
              <p:cNvSpPr>
                <a:spLocks noChangeArrowheads="1"/>
              </p:cNvSpPr>
              <p:nvPr/>
            </p:nvSpPr>
            <p:spPr bwMode="auto">
              <a:xfrm rot="18829851">
                <a:off x="3137" y="1614"/>
                <a:ext cx="428" cy="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30" name="Oval 10"/>
              <p:cNvSpPr>
                <a:spLocks noChangeArrowheads="1"/>
              </p:cNvSpPr>
              <p:nvPr/>
            </p:nvSpPr>
            <p:spPr bwMode="auto">
              <a:xfrm rot="2556844">
                <a:off x="3641" y="1616"/>
                <a:ext cx="471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323" name="Oval 11"/>
            <p:cNvSpPr>
              <a:spLocks noChangeArrowheads="1"/>
            </p:cNvSpPr>
            <p:nvPr/>
          </p:nvSpPr>
          <p:spPr bwMode="auto">
            <a:xfrm>
              <a:off x="3538" y="618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  <p:sp>
          <p:nvSpPr>
            <p:cNvPr id="10324" name="Oval 12"/>
            <p:cNvSpPr>
              <a:spLocks noChangeArrowheads="1"/>
            </p:cNvSpPr>
            <p:nvPr/>
          </p:nvSpPr>
          <p:spPr bwMode="auto">
            <a:xfrm>
              <a:off x="3651" y="618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2382839" y="4762502"/>
            <a:ext cx="1857375" cy="1089025"/>
            <a:chOff x="1362" y="3100"/>
            <a:chExt cx="1170" cy="686"/>
          </a:xfrm>
        </p:grpSpPr>
        <p:sp>
          <p:nvSpPr>
            <p:cNvPr id="10272" name="Rectangle 66"/>
            <p:cNvSpPr>
              <a:spLocks noChangeArrowheads="1"/>
            </p:cNvSpPr>
            <p:nvPr/>
          </p:nvSpPr>
          <p:spPr bwMode="auto">
            <a:xfrm rot="3475516">
              <a:off x="1860" y="3242"/>
              <a:ext cx="227" cy="5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  <p:sp>
          <p:nvSpPr>
            <p:cNvPr id="10273" name="Line 67"/>
            <p:cNvSpPr>
              <a:spLocks noChangeShapeType="1"/>
            </p:cNvSpPr>
            <p:nvPr/>
          </p:nvSpPr>
          <p:spPr bwMode="auto">
            <a:xfrm rot="3475516">
              <a:off x="1562" y="3586"/>
              <a:ext cx="0" cy="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74" name="Line 68"/>
            <p:cNvSpPr>
              <a:spLocks noChangeShapeType="1"/>
            </p:cNvSpPr>
            <p:nvPr/>
          </p:nvSpPr>
          <p:spPr bwMode="auto">
            <a:xfrm rot="3475516" flipV="1">
              <a:off x="2361" y="3113"/>
              <a:ext cx="0" cy="34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75" name="Line 69"/>
            <p:cNvSpPr>
              <a:spLocks noChangeShapeType="1"/>
            </p:cNvSpPr>
            <p:nvPr/>
          </p:nvSpPr>
          <p:spPr bwMode="auto">
            <a:xfrm rot="3475516">
              <a:off x="2413" y="3192"/>
              <a:ext cx="1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341062" name="Rectangle 70"/>
          <p:cNvSpPr>
            <a:spLocks noChangeArrowheads="1"/>
          </p:cNvSpPr>
          <p:nvPr/>
        </p:nvSpPr>
        <p:spPr bwMode="auto">
          <a:xfrm rot="3475516">
            <a:off x="3190877" y="5014913"/>
            <a:ext cx="288925" cy="863600"/>
          </a:xfrm>
          <a:prstGeom prst="rect">
            <a:avLst/>
          </a:prstGeom>
          <a:solidFill>
            <a:srgbClr val="FFCC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500">
              <a:solidFill>
                <a:srgbClr val="000000"/>
              </a:solidFill>
            </a:endParaRPr>
          </a:p>
        </p:txBody>
      </p:sp>
      <p:grpSp>
        <p:nvGrpSpPr>
          <p:cNvPr id="22" name="Group 71"/>
          <p:cNvGrpSpPr>
            <a:grpSpLocks/>
          </p:cNvGrpSpPr>
          <p:nvPr/>
        </p:nvGrpSpPr>
        <p:grpSpPr bwMode="auto">
          <a:xfrm>
            <a:off x="7155904" y="4602956"/>
            <a:ext cx="304800" cy="228600"/>
            <a:chOff x="1770" y="2082"/>
            <a:chExt cx="192" cy="144"/>
          </a:xfrm>
        </p:grpSpPr>
        <p:sp>
          <p:nvSpPr>
            <p:cNvPr id="10270" name="Oval 72"/>
            <p:cNvSpPr>
              <a:spLocks noChangeArrowheads="1"/>
            </p:cNvSpPr>
            <p:nvPr/>
          </p:nvSpPr>
          <p:spPr bwMode="auto">
            <a:xfrm>
              <a:off x="1770" y="2082"/>
              <a:ext cx="192" cy="1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  <p:sp>
          <p:nvSpPr>
            <p:cNvPr id="10271" name="Oval 73"/>
            <p:cNvSpPr>
              <a:spLocks noChangeArrowheads="1"/>
            </p:cNvSpPr>
            <p:nvPr/>
          </p:nvSpPr>
          <p:spPr bwMode="auto">
            <a:xfrm>
              <a:off x="1818" y="213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74"/>
          <p:cNvGrpSpPr>
            <a:grpSpLocks/>
          </p:cNvGrpSpPr>
          <p:nvPr/>
        </p:nvGrpSpPr>
        <p:grpSpPr bwMode="auto">
          <a:xfrm>
            <a:off x="7220762" y="4255856"/>
            <a:ext cx="304800" cy="228600"/>
            <a:chOff x="1770" y="2082"/>
            <a:chExt cx="192" cy="144"/>
          </a:xfrm>
        </p:grpSpPr>
        <p:sp>
          <p:nvSpPr>
            <p:cNvPr id="10268" name="Oval 75"/>
            <p:cNvSpPr>
              <a:spLocks noChangeArrowheads="1"/>
            </p:cNvSpPr>
            <p:nvPr/>
          </p:nvSpPr>
          <p:spPr bwMode="auto">
            <a:xfrm>
              <a:off x="1770" y="2082"/>
              <a:ext cx="192" cy="1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  <p:sp>
          <p:nvSpPr>
            <p:cNvPr id="10269" name="Oval 76"/>
            <p:cNvSpPr>
              <a:spLocks noChangeArrowheads="1"/>
            </p:cNvSpPr>
            <p:nvPr/>
          </p:nvSpPr>
          <p:spPr bwMode="auto">
            <a:xfrm>
              <a:off x="1818" y="213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77"/>
          <p:cNvGrpSpPr>
            <a:grpSpLocks/>
          </p:cNvGrpSpPr>
          <p:nvPr/>
        </p:nvGrpSpPr>
        <p:grpSpPr bwMode="auto">
          <a:xfrm>
            <a:off x="7460704" y="4826067"/>
            <a:ext cx="304800" cy="228600"/>
            <a:chOff x="1770" y="2082"/>
            <a:chExt cx="192" cy="144"/>
          </a:xfrm>
        </p:grpSpPr>
        <p:sp>
          <p:nvSpPr>
            <p:cNvPr id="10266" name="Oval 78"/>
            <p:cNvSpPr>
              <a:spLocks noChangeArrowheads="1"/>
            </p:cNvSpPr>
            <p:nvPr/>
          </p:nvSpPr>
          <p:spPr bwMode="auto">
            <a:xfrm>
              <a:off x="1770" y="2082"/>
              <a:ext cx="192" cy="1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  <p:sp>
          <p:nvSpPr>
            <p:cNvPr id="10267" name="Oval 79"/>
            <p:cNvSpPr>
              <a:spLocks noChangeArrowheads="1"/>
            </p:cNvSpPr>
            <p:nvPr/>
          </p:nvSpPr>
          <p:spPr bwMode="auto">
            <a:xfrm>
              <a:off x="1818" y="213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80"/>
          <p:cNvGrpSpPr>
            <a:grpSpLocks/>
          </p:cNvGrpSpPr>
          <p:nvPr/>
        </p:nvGrpSpPr>
        <p:grpSpPr bwMode="auto">
          <a:xfrm>
            <a:off x="7525562" y="4573521"/>
            <a:ext cx="304800" cy="228600"/>
            <a:chOff x="1770" y="2082"/>
            <a:chExt cx="192" cy="144"/>
          </a:xfrm>
        </p:grpSpPr>
        <p:sp>
          <p:nvSpPr>
            <p:cNvPr id="10264" name="Oval 81"/>
            <p:cNvSpPr>
              <a:spLocks noChangeArrowheads="1"/>
            </p:cNvSpPr>
            <p:nvPr/>
          </p:nvSpPr>
          <p:spPr bwMode="auto">
            <a:xfrm>
              <a:off x="1770" y="2082"/>
              <a:ext cx="192" cy="1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  <p:sp>
          <p:nvSpPr>
            <p:cNvPr id="10265" name="Oval 82"/>
            <p:cNvSpPr>
              <a:spLocks noChangeArrowheads="1"/>
            </p:cNvSpPr>
            <p:nvPr/>
          </p:nvSpPr>
          <p:spPr bwMode="auto">
            <a:xfrm>
              <a:off x="1818" y="213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</p:grpSp>
      <p:sp>
        <p:nvSpPr>
          <p:cNvPr id="341075" name="Text Box 83"/>
          <p:cNvSpPr txBox="1">
            <a:spLocks noChangeArrowheads="1"/>
          </p:cNvSpPr>
          <p:nvPr/>
        </p:nvSpPr>
        <p:spPr bwMode="auto">
          <a:xfrm>
            <a:off x="5015375" y="2931095"/>
            <a:ext cx="1809150" cy="6771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900" b="1" dirty="0" smtClean="0">
                <a:solidFill>
                  <a:srgbClr val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GMP Batch &gt;1</a:t>
            </a:r>
            <a:endParaRPr lang="en-GB" altLang="en-US" sz="1900" b="1" dirty="0">
              <a:solidFill>
                <a:srgbClr val="0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>
              <a:spcBef>
                <a:spcPct val="0"/>
              </a:spcBef>
            </a:pPr>
            <a:r>
              <a:rPr lang="en-GB" altLang="en-US" sz="1900" b="1" dirty="0" smtClean="0">
                <a:solidFill>
                  <a:srgbClr val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Manufacture</a:t>
            </a:r>
            <a:endParaRPr lang="en-GB" altLang="en-US" sz="1900" b="1" dirty="0">
              <a:solidFill>
                <a:srgbClr val="0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6" name="Oval 13"/>
          <p:cNvSpPr>
            <a:spLocks noChangeArrowheads="1"/>
          </p:cNvSpPr>
          <p:nvPr/>
        </p:nvSpPr>
        <p:spPr bwMode="auto">
          <a:xfrm>
            <a:off x="2147908" y="5993403"/>
            <a:ext cx="336801" cy="28457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500">
              <a:solidFill>
                <a:srgbClr val="FFFF00"/>
              </a:solidFill>
            </a:endParaRPr>
          </a:p>
        </p:txBody>
      </p:sp>
      <p:grpSp>
        <p:nvGrpSpPr>
          <p:cNvPr id="26" name="Group 86"/>
          <p:cNvGrpSpPr>
            <a:grpSpLocks/>
          </p:cNvGrpSpPr>
          <p:nvPr/>
        </p:nvGrpSpPr>
        <p:grpSpPr bwMode="auto">
          <a:xfrm rot="-1557212">
            <a:off x="4244975" y="4267200"/>
            <a:ext cx="571500" cy="1000125"/>
            <a:chOff x="1714480" y="2857496"/>
            <a:chExt cx="571504" cy="1000132"/>
          </a:xfrm>
        </p:grpSpPr>
        <p:cxnSp>
          <p:nvCxnSpPr>
            <p:cNvPr id="88" name="Straight Connector 87"/>
            <p:cNvCxnSpPr/>
            <p:nvPr/>
          </p:nvCxnSpPr>
          <p:spPr>
            <a:xfrm rot="16200000" flipH="1">
              <a:off x="1821008" y="2892574"/>
              <a:ext cx="500067" cy="428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1822067" y="3390980"/>
              <a:ext cx="500067" cy="428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/>
            <p:cNvSpPr/>
            <p:nvPr/>
          </p:nvSpPr>
          <p:spPr>
            <a:xfrm>
              <a:off x="1713545" y="2946290"/>
              <a:ext cx="230189" cy="798519"/>
            </a:xfrm>
            <a:custGeom>
              <a:avLst/>
              <a:gdLst>
                <a:gd name="connsiteX0" fmla="*/ 408819 w 408819"/>
                <a:gd name="connsiteY0" fmla="*/ 0 h 798286"/>
                <a:gd name="connsiteX1" fmla="*/ 2419 w 408819"/>
                <a:gd name="connsiteY1" fmla="*/ 348343 h 798286"/>
                <a:gd name="connsiteX2" fmla="*/ 394305 w 408819"/>
                <a:gd name="connsiteY2" fmla="*/ 798286 h 79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819" h="798286">
                  <a:moveTo>
                    <a:pt x="408819" y="0"/>
                  </a:moveTo>
                  <a:cubicBezTo>
                    <a:pt x="206828" y="107647"/>
                    <a:pt x="4838" y="215295"/>
                    <a:pt x="2419" y="348343"/>
                  </a:cubicBezTo>
                  <a:cubicBezTo>
                    <a:pt x="0" y="481391"/>
                    <a:pt x="197152" y="639838"/>
                    <a:pt x="394305" y="79828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1715999" y="3139297"/>
              <a:ext cx="285752" cy="3571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1712156" y="3277787"/>
              <a:ext cx="142876" cy="142876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93" name="Picture 92" descr="Description: https://www.sps.nhs.uk/wp-content/uploads/2016/08/SPS_Emailfooterfinalweb_2016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0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Picture 9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03"/>
            <a:ext cx="1328420" cy="748031"/>
          </a:xfrm>
          <a:prstGeom prst="rect">
            <a:avLst/>
          </a:prstGeom>
          <a:noFill/>
        </p:spPr>
      </p:pic>
      <p:grpSp>
        <p:nvGrpSpPr>
          <p:cNvPr id="95" name="Group 3"/>
          <p:cNvGrpSpPr>
            <a:grpSpLocks/>
          </p:cNvGrpSpPr>
          <p:nvPr/>
        </p:nvGrpSpPr>
        <p:grpSpPr bwMode="auto">
          <a:xfrm>
            <a:off x="916980" y="1838719"/>
            <a:ext cx="1513066" cy="1448652"/>
            <a:chOff x="2971" y="550"/>
            <a:chExt cx="1256" cy="1113"/>
          </a:xfrm>
        </p:grpSpPr>
        <p:grpSp>
          <p:nvGrpSpPr>
            <p:cNvPr id="96" name="Group 4"/>
            <p:cNvGrpSpPr>
              <a:grpSpLocks/>
            </p:cNvGrpSpPr>
            <p:nvPr/>
          </p:nvGrpSpPr>
          <p:grpSpPr bwMode="auto">
            <a:xfrm>
              <a:off x="2971" y="550"/>
              <a:ext cx="1256" cy="1113"/>
              <a:chOff x="2971" y="550"/>
              <a:chExt cx="1256" cy="1113"/>
            </a:xfrm>
          </p:grpSpPr>
          <p:sp>
            <p:nvSpPr>
              <p:cNvPr id="99" name="Oval 5"/>
              <p:cNvSpPr>
                <a:spLocks noChangeArrowheads="1"/>
              </p:cNvSpPr>
              <p:nvPr/>
            </p:nvSpPr>
            <p:spPr bwMode="auto">
              <a:xfrm>
                <a:off x="3402" y="845"/>
                <a:ext cx="408" cy="7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Oval 6"/>
              <p:cNvSpPr>
                <a:spLocks noChangeArrowheads="1"/>
              </p:cNvSpPr>
              <p:nvPr/>
            </p:nvSpPr>
            <p:spPr bwMode="auto">
              <a:xfrm>
                <a:off x="3492" y="550"/>
                <a:ext cx="273" cy="31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Oval 7"/>
              <p:cNvSpPr>
                <a:spLocks noChangeArrowheads="1"/>
              </p:cNvSpPr>
              <p:nvPr/>
            </p:nvSpPr>
            <p:spPr bwMode="auto">
              <a:xfrm>
                <a:off x="2971" y="958"/>
                <a:ext cx="544" cy="6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Oval 8"/>
              <p:cNvSpPr>
                <a:spLocks noChangeArrowheads="1"/>
              </p:cNvSpPr>
              <p:nvPr/>
            </p:nvSpPr>
            <p:spPr bwMode="auto">
              <a:xfrm>
                <a:off x="3683" y="958"/>
                <a:ext cx="544" cy="6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Oval 10"/>
              <p:cNvSpPr>
                <a:spLocks noChangeArrowheads="1"/>
              </p:cNvSpPr>
              <p:nvPr/>
            </p:nvSpPr>
            <p:spPr bwMode="auto">
              <a:xfrm rot="2556844">
                <a:off x="3652" y="1573"/>
                <a:ext cx="316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7" name="Oval 11"/>
            <p:cNvSpPr>
              <a:spLocks noChangeArrowheads="1"/>
            </p:cNvSpPr>
            <p:nvPr/>
          </p:nvSpPr>
          <p:spPr bwMode="auto">
            <a:xfrm>
              <a:off x="3538" y="618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  <p:sp>
          <p:nvSpPr>
            <p:cNvPr id="98" name="Oval 12"/>
            <p:cNvSpPr>
              <a:spLocks noChangeArrowheads="1"/>
            </p:cNvSpPr>
            <p:nvPr/>
          </p:nvSpPr>
          <p:spPr bwMode="auto">
            <a:xfrm>
              <a:off x="3651" y="618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itchFamily="1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itchFamily="1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50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84142" y="1469387"/>
            <a:ext cx="90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Donor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33">
            <a:off x="2221557" y="1644864"/>
            <a:ext cx="5365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720">
            <a:off x="2317139" y="1850119"/>
            <a:ext cx="377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2542522" y="3671827"/>
            <a:ext cx="119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Cell Bank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5720">
            <a:off x="3397009" y="3039904"/>
            <a:ext cx="429900" cy="32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47" y="2343553"/>
            <a:ext cx="433387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7776">
            <a:off x="2924915" y="2591436"/>
            <a:ext cx="433387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56" y="2343361"/>
            <a:ext cx="433387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Oval 10"/>
          <p:cNvSpPr>
            <a:spLocks noChangeArrowheads="1"/>
          </p:cNvSpPr>
          <p:nvPr/>
        </p:nvSpPr>
        <p:spPr bwMode="auto">
          <a:xfrm rot="7466559">
            <a:off x="1289595" y="3188352"/>
            <a:ext cx="380676" cy="11714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500">
              <a:solidFill>
                <a:srgbClr val="0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489">
            <a:off x="2710196" y="3077391"/>
            <a:ext cx="427038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30937">
            <a:off x="3229370" y="2892520"/>
            <a:ext cx="427038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8202">
            <a:off x="2570912" y="2862956"/>
            <a:ext cx="427038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1969467" y="1469388"/>
            <a:ext cx="1473422" cy="6628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4111769" y="2030624"/>
            <a:ext cx="808038" cy="584200"/>
            <a:chOff x="2608" y="935"/>
            <a:chExt cx="509" cy="416"/>
          </a:xfrm>
        </p:grpSpPr>
        <p:grpSp>
          <p:nvGrpSpPr>
            <p:cNvPr id="10276" name="Group 53"/>
            <p:cNvGrpSpPr>
              <a:grpSpLocks/>
            </p:cNvGrpSpPr>
            <p:nvPr/>
          </p:nvGrpSpPr>
          <p:grpSpPr bwMode="auto">
            <a:xfrm>
              <a:off x="2925" y="935"/>
              <a:ext cx="192" cy="144"/>
              <a:chOff x="1770" y="2082"/>
              <a:chExt cx="192" cy="144"/>
            </a:xfrm>
          </p:grpSpPr>
          <p:sp>
            <p:nvSpPr>
              <p:cNvPr id="10286" name="Oval 54"/>
              <p:cNvSpPr>
                <a:spLocks noChangeArrowheads="1"/>
              </p:cNvSpPr>
              <p:nvPr/>
            </p:nvSpPr>
            <p:spPr bwMode="auto">
              <a:xfrm>
                <a:off x="1770" y="2082"/>
                <a:ext cx="192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7" name="Oval 55"/>
              <p:cNvSpPr>
                <a:spLocks noChangeArrowheads="1"/>
              </p:cNvSpPr>
              <p:nvPr/>
            </p:nvSpPr>
            <p:spPr bwMode="auto">
              <a:xfrm>
                <a:off x="1818" y="213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77" name="Group 56"/>
            <p:cNvGrpSpPr>
              <a:grpSpLocks/>
            </p:cNvGrpSpPr>
            <p:nvPr/>
          </p:nvGrpSpPr>
          <p:grpSpPr bwMode="auto">
            <a:xfrm>
              <a:off x="2880" y="1207"/>
              <a:ext cx="192" cy="144"/>
              <a:chOff x="1770" y="2082"/>
              <a:chExt cx="192" cy="144"/>
            </a:xfrm>
          </p:grpSpPr>
          <p:sp>
            <p:nvSpPr>
              <p:cNvPr id="10284" name="Oval 57"/>
              <p:cNvSpPr>
                <a:spLocks noChangeArrowheads="1"/>
              </p:cNvSpPr>
              <p:nvPr/>
            </p:nvSpPr>
            <p:spPr bwMode="auto">
              <a:xfrm>
                <a:off x="1770" y="2082"/>
                <a:ext cx="192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5" name="Oval 58"/>
              <p:cNvSpPr>
                <a:spLocks noChangeArrowheads="1"/>
              </p:cNvSpPr>
              <p:nvPr/>
            </p:nvSpPr>
            <p:spPr bwMode="auto">
              <a:xfrm>
                <a:off x="1818" y="213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78" name="Group 59"/>
            <p:cNvGrpSpPr>
              <a:grpSpLocks/>
            </p:cNvGrpSpPr>
            <p:nvPr/>
          </p:nvGrpSpPr>
          <p:grpSpPr bwMode="auto">
            <a:xfrm>
              <a:off x="2744" y="1026"/>
              <a:ext cx="192" cy="144"/>
              <a:chOff x="1770" y="2082"/>
              <a:chExt cx="192" cy="144"/>
            </a:xfrm>
          </p:grpSpPr>
          <p:sp>
            <p:nvSpPr>
              <p:cNvPr id="10282" name="Oval 60"/>
              <p:cNvSpPr>
                <a:spLocks noChangeArrowheads="1"/>
              </p:cNvSpPr>
              <p:nvPr/>
            </p:nvSpPr>
            <p:spPr bwMode="auto">
              <a:xfrm>
                <a:off x="1770" y="2082"/>
                <a:ext cx="192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3" name="Oval 61"/>
              <p:cNvSpPr>
                <a:spLocks noChangeArrowheads="1"/>
              </p:cNvSpPr>
              <p:nvPr/>
            </p:nvSpPr>
            <p:spPr bwMode="auto">
              <a:xfrm>
                <a:off x="1818" y="213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79" name="Group 62"/>
            <p:cNvGrpSpPr>
              <a:grpSpLocks/>
            </p:cNvGrpSpPr>
            <p:nvPr/>
          </p:nvGrpSpPr>
          <p:grpSpPr bwMode="auto">
            <a:xfrm>
              <a:off x="2608" y="1207"/>
              <a:ext cx="192" cy="144"/>
              <a:chOff x="1770" y="2082"/>
              <a:chExt cx="192" cy="144"/>
            </a:xfrm>
          </p:grpSpPr>
          <p:sp>
            <p:nvSpPr>
              <p:cNvPr id="10280" name="Oval 63"/>
              <p:cNvSpPr>
                <a:spLocks noChangeArrowheads="1"/>
              </p:cNvSpPr>
              <p:nvPr/>
            </p:nvSpPr>
            <p:spPr bwMode="auto">
              <a:xfrm>
                <a:off x="1770" y="2082"/>
                <a:ext cx="192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1" name="Oval 64"/>
              <p:cNvSpPr>
                <a:spLocks noChangeArrowheads="1"/>
              </p:cNvSpPr>
              <p:nvPr/>
            </p:nvSpPr>
            <p:spPr bwMode="auto">
              <a:xfrm>
                <a:off x="1818" y="213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" name="AutoShape 8" descr="Image result for vials with yellow liquid pictures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AutoShape 10" descr="Image result for vials with yellow liquid pictures"/>
          <p:cNvSpPr>
            <a:spLocks noChangeAspect="1" noChangeArrowheads="1"/>
          </p:cNvSpPr>
          <p:nvPr/>
        </p:nvSpPr>
        <p:spPr bwMode="auto">
          <a:xfrm>
            <a:off x="307975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1" y="5111003"/>
            <a:ext cx="36036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432" y="5095875"/>
            <a:ext cx="36036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89" y="5095876"/>
            <a:ext cx="360362" cy="7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77" y="5104652"/>
            <a:ext cx="360362" cy="7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92701"/>
            <a:ext cx="360362" cy="7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42" y="5104652"/>
            <a:ext cx="360362" cy="7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586" y="5092701"/>
            <a:ext cx="360362" cy="7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7745" flipH="1">
            <a:off x="4696248" y="4192567"/>
            <a:ext cx="1624811" cy="56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908720"/>
            <a:ext cx="8229600" cy="7920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altLang="en-US" sz="3200" b="1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Gene Therapy Medicinal Products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01260" y="1844824"/>
            <a:ext cx="7925606" cy="4248472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altLang="en-US" sz="6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Gene therapy medicinal product </a:t>
            </a:r>
            <a:r>
              <a:rPr lang="en-GB" altLang="en-US" sz="62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means a biological medicinal product which has the following characteristics: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GB" altLang="en-US" sz="55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712788" indent="-355600" algn="just">
              <a:lnSpc>
                <a:spcPct val="120000"/>
              </a:lnSpc>
              <a:spcBef>
                <a:spcPts val="0"/>
              </a:spcBef>
              <a:buFontTx/>
              <a:buAutoNum type="alphaLcPeriod"/>
              <a:defRPr/>
            </a:pPr>
            <a:r>
              <a:rPr lang="en-GB" altLang="en-US" sz="55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It contains an active substance which </a:t>
            </a:r>
            <a:r>
              <a:rPr lang="en-GB" altLang="en-US" sz="5500" dirty="0" smtClean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contains or consists of a recombinant nucleic acid</a:t>
            </a:r>
            <a:r>
              <a:rPr lang="en-GB" altLang="en-US" sz="55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used in or administered to human beings with a view to regulating, repairing, replacing, adding or deleting a genetic sequence; </a:t>
            </a:r>
          </a:p>
          <a:p>
            <a:pPr marL="712788" indent="-355600" algn="just">
              <a:lnSpc>
                <a:spcPct val="120000"/>
              </a:lnSpc>
              <a:spcBef>
                <a:spcPts val="0"/>
              </a:spcBef>
              <a:defRPr/>
            </a:pPr>
            <a:endParaRPr lang="en-GB" altLang="en-US" sz="55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712788" indent="-355600" algn="just">
              <a:lnSpc>
                <a:spcPct val="120000"/>
              </a:lnSpc>
              <a:spcBef>
                <a:spcPts val="0"/>
              </a:spcBef>
              <a:buFontTx/>
              <a:buAutoNum type="alphaLcPeriod" startAt="2"/>
              <a:defRPr/>
            </a:pPr>
            <a:r>
              <a:rPr lang="en-GB" altLang="en-US" sz="55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It’s therapeutic, prophylactic or diagnostic effect relates directly to the recombinant nucleic acid sequence it contains, or to the product of genetic expression of this sequence.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endParaRPr lang="en-GB" altLang="en-US" sz="1600" i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endParaRPr lang="en-GB" altLang="en-US" sz="1600" i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endParaRPr lang="en-GB" altLang="en-US" sz="1600" i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endParaRPr lang="en-GB" altLang="en-US" sz="1600" i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endParaRPr lang="en-GB" altLang="en-US" sz="1600" i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endParaRPr lang="en-GB" altLang="en-US" sz="1600" i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endParaRPr lang="en-GB" altLang="en-US" sz="1600" i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endParaRPr lang="en-GB" altLang="en-US" sz="1600" i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endParaRPr lang="en-GB" altLang="en-US" sz="1600" i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endParaRPr lang="en-GB" altLang="en-US" sz="1600" i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endParaRPr lang="en-GB" altLang="en-US" sz="1600" i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endParaRPr lang="en-GB" altLang="en-US" sz="1600" i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sz="1600" i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[Directive 2009/120/EC amending Directive 2001/83/EC] </a:t>
            </a:r>
            <a:endParaRPr lang="en-GB" altLang="en-US" sz="16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endParaRPr lang="en-GB" altLang="en-US" sz="16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lnSpc>
                <a:spcPct val="80000"/>
              </a:lnSpc>
              <a:defRPr/>
            </a:pPr>
            <a:endParaRPr lang="en-GB" altLang="en-US" sz="1600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6403986"/>
            <a:ext cx="87312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escription: https://www.sps.nhs.uk/wp-content/uploads/2016/08/SPS_Emailfooterfinalweb_201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7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11"/>
            <a:ext cx="1328420" cy="74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9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720080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Two Types of Gene Therapy</a:t>
            </a:r>
            <a:endParaRPr lang="en-GB" sz="32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920880" cy="439248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 Vivo</a:t>
            </a:r>
          </a:p>
          <a:p>
            <a:pPr marL="447675" algn="l"/>
            <a:r>
              <a:rPr lang="en-GB" sz="20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The vector is injected directly into a tissue where it is taken up by cells, or given intravenously </a:t>
            </a:r>
          </a:p>
          <a:p>
            <a:pPr marL="447675" algn="l"/>
            <a:r>
              <a:rPr lang="en-GB" sz="20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e.g. </a:t>
            </a:r>
            <a:r>
              <a:rPr lang="en-GB" sz="2000" dirty="0" err="1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Talimogene</a:t>
            </a:r>
            <a:r>
              <a:rPr lang="en-GB" sz="20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Laher</a:t>
            </a:r>
            <a:r>
              <a:rPr lang="en-GB" sz="20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parepvec</a:t>
            </a:r>
            <a:r>
              <a:rPr lang="en-GB" sz="20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(</a:t>
            </a:r>
            <a:r>
              <a:rPr lang="en-GB" sz="2000" dirty="0" err="1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imlygic</a:t>
            </a:r>
            <a:r>
              <a:rPr lang="en-GB" sz="20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- MA)</a:t>
            </a:r>
          </a:p>
          <a:p>
            <a:pPr marL="447675" algn="l"/>
            <a:endParaRPr lang="en-GB" sz="2000" dirty="0" smtClean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Ex Vivo</a:t>
            </a:r>
          </a:p>
          <a:p>
            <a:pPr marL="447675" algn="l"/>
            <a:r>
              <a:rPr lang="en-GB" sz="20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 sample of cells are taken and the vector is used to introduce the gene to the starting material cells </a:t>
            </a:r>
          </a:p>
          <a:p>
            <a:pPr marL="447675" algn="l"/>
            <a:r>
              <a:rPr lang="en-GB" sz="20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e.g. CAR-T Therapy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 descr="Description: https://www.sps.nhs.uk/wp-content/uploads/2016/08/SPS_Emailfooterfinalweb_20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1"/>
          <a:stretch/>
        </p:blipFill>
        <p:spPr bwMode="auto">
          <a:xfrm>
            <a:off x="395547" y="332657"/>
            <a:ext cx="1923415" cy="70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311"/>
            <a:ext cx="1328420" cy="74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78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SPS 1">
      <a:dk1>
        <a:srgbClr val="808080"/>
      </a:dk1>
      <a:lt1>
        <a:srgbClr val="000000"/>
      </a:lt1>
      <a:dk2>
        <a:srgbClr val="FFFFFF"/>
      </a:dk2>
      <a:lt2>
        <a:srgbClr val="000000"/>
      </a:lt2>
      <a:accent1>
        <a:srgbClr val="009E49"/>
      </a:accent1>
      <a:accent2>
        <a:srgbClr val="0072C6"/>
      </a:accent2>
      <a:accent3>
        <a:srgbClr val="5BBF21"/>
      </a:accent3>
      <a:accent4>
        <a:srgbClr val="626660"/>
      </a:accent4>
      <a:accent5>
        <a:srgbClr val="A3A69F"/>
      </a:accent5>
      <a:accent6>
        <a:srgbClr val="E28C05"/>
      </a:accent6>
      <a:hlink>
        <a:srgbClr val="009E49"/>
      </a:hlink>
      <a:folHlink>
        <a:srgbClr val="5BBF21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808080"/>
        </a:dk1>
        <a:lt1>
          <a:srgbClr val="FFFFFF"/>
        </a:lt1>
        <a:dk2>
          <a:srgbClr val="0072C6"/>
        </a:dk2>
        <a:lt2>
          <a:srgbClr val="000000"/>
        </a:lt2>
        <a:accent1>
          <a:srgbClr val="0072C6"/>
        </a:accent1>
        <a:accent2>
          <a:srgbClr val="333399"/>
        </a:accent2>
        <a:accent3>
          <a:srgbClr val="AABCDF"/>
        </a:accent3>
        <a:accent4>
          <a:srgbClr val="DADADA"/>
        </a:accent4>
        <a:accent5>
          <a:srgbClr val="AABCDF"/>
        </a:accent5>
        <a:accent6>
          <a:srgbClr val="2D2D8A"/>
        </a:accent6>
        <a:hlink>
          <a:srgbClr val="5096C8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SPS 1">
      <a:dk1>
        <a:srgbClr val="808080"/>
      </a:dk1>
      <a:lt1>
        <a:srgbClr val="000000"/>
      </a:lt1>
      <a:dk2>
        <a:srgbClr val="FFFFFF"/>
      </a:dk2>
      <a:lt2>
        <a:srgbClr val="000000"/>
      </a:lt2>
      <a:accent1>
        <a:srgbClr val="009E49"/>
      </a:accent1>
      <a:accent2>
        <a:srgbClr val="0072C6"/>
      </a:accent2>
      <a:accent3>
        <a:srgbClr val="5BBF21"/>
      </a:accent3>
      <a:accent4>
        <a:srgbClr val="626660"/>
      </a:accent4>
      <a:accent5>
        <a:srgbClr val="A3A69F"/>
      </a:accent5>
      <a:accent6>
        <a:srgbClr val="E28C05"/>
      </a:accent6>
      <a:hlink>
        <a:srgbClr val="009E49"/>
      </a:hlink>
      <a:folHlink>
        <a:srgbClr val="5BBF21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808080"/>
        </a:dk1>
        <a:lt1>
          <a:srgbClr val="FFFFFF"/>
        </a:lt1>
        <a:dk2>
          <a:srgbClr val="0072C6"/>
        </a:dk2>
        <a:lt2>
          <a:srgbClr val="000000"/>
        </a:lt2>
        <a:accent1>
          <a:srgbClr val="0072C6"/>
        </a:accent1>
        <a:accent2>
          <a:srgbClr val="333399"/>
        </a:accent2>
        <a:accent3>
          <a:srgbClr val="AABCDF"/>
        </a:accent3>
        <a:accent4>
          <a:srgbClr val="DADADA"/>
        </a:accent4>
        <a:accent5>
          <a:srgbClr val="AABCDF"/>
        </a:accent5>
        <a:accent6>
          <a:srgbClr val="2D2D8A"/>
        </a:accent6>
        <a:hlink>
          <a:srgbClr val="5096C8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2023</Words>
  <Application>Microsoft Office PowerPoint</Application>
  <PresentationFormat>On-screen Show (4:3)</PresentationFormat>
  <Paragraphs>388</Paragraphs>
  <Slides>38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Blank Presentation</vt:lpstr>
      <vt:lpstr>1_Blank Presentation</vt:lpstr>
      <vt:lpstr>PowerPoint Presentation</vt:lpstr>
      <vt:lpstr>PowerPoint Presentation</vt:lpstr>
      <vt:lpstr>Advanced Therapy Medicinal Products</vt:lpstr>
      <vt:lpstr>Somatic Cell Therapy Medicinal Products</vt:lpstr>
      <vt:lpstr>PowerPoint Presentation</vt:lpstr>
      <vt:lpstr>Autologous</vt:lpstr>
      <vt:lpstr>Allogeneic</vt:lpstr>
      <vt:lpstr>Gene Therapy Medicinal Products</vt:lpstr>
      <vt:lpstr>Two Types of Gene Therapy</vt:lpstr>
      <vt:lpstr>What is CAR-T Cell Therapy</vt:lpstr>
      <vt:lpstr>PowerPoint Presentation</vt:lpstr>
      <vt:lpstr>PowerPoint Presentation</vt:lpstr>
      <vt:lpstr> ATMPs holding  Marketing Authorisations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CAR-T Revolution?</vt:lpstr>
      <vt:lpstr>Distribution of UK cell and gene  therapy clinical trials according  to therapeutic area in 2018</vt:lpstr>
      <vt:lpstr>NHS SPS Horizon  Scanning for Marketed Products</vt:lpstr>
      <vt:lpstr>Developers Journey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 UK Pharmacy  Working Group for ATMPs</vt:lpstr>
      <vt:lpstr>Pan UK PWG for ATMPs</vt:lpstr>
      <vt:lpstr>PowerPoint Presentation</vt:lpstr>
      <vt:lpstr>PowerPoint Presentation</vt:lpstr>
      <vt:lpstr>Impact of Future Role</vt:lpstr>
      <vt:lpstr>Conclusion</vt:lpstr>
      <vt:lpstr>PowerPoint Presentation</vt:lpstr>
    </vt:vector>
  </TitlesOfParts>
  <Company>Newcastle upon Tyne Hospitals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Therapy Medicinal Products : where are we going?</dc:title>
  <dc:creator>Black, A</dc:creator>
  <cp:lastModifiedBy>Black, A</cp:lastModifiedBy>
  <cp:revision>37</cp:revision>
  <dcterms:created xsi:type="dcterms:W3CDTF">2019-06-10T11:46:46Z</dcterms:created>
  <dcterms:modified xsi:type="dcterms:W3CDTF">2019-09-23T15:19:42Z</dcterms:modified>
</cp:coreProperties>
</file>